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3505a4e34a4985" /><Relationship Type="http://schemas.openxmlformats.org/officeDocument/2006/relationships/extended-properties" Target="/docProps/app.xml" Id="R5d906bba2b4244fd" /><Relationship Type="http://schemas.openxmlformats.org/officeDocument/2006/relationships/officeDocument" Target="/ppt/presentation.xml" Id="R9f11b5aaa21645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23dbc3384241ac"/>
  </p:sldMasterIdLst>
  <p:notesMasterIdLst>
    <p:notesMasterId xmlns:r="http://schemas.openxmlformats.org/officeDocument/2006/relationships" r:id="R3e1b3c60c8e74810"/>
  </p:notesMasterIdLst>
  <p:sldIdLst>
    <p:sldId xmlns:r="http://schemas.openxmlformats.org/officeDocument/2006/relationships" id="256" r:id="Rb78d89a845d34d30"/>
    <p:sldId xmlns:r="http://schemas.openxmlformats.org/officeDocument/2006/relationships" id="257" r:id="R5c20c0711fa948ab"/>
    <p:sldId xmlns:r="http://schemas.openxmlformats.org/officeDocument/2006/relationships" id="258" r:id="R8e29e356911e43d9"/>
    <p:sldId xmlns:r="http://schemas.openxmlformats.org/officeDocument/2006/relationships" id="259" r:id="Rc97ca23d67d34885"/>
    <p:sldId xmlns:r="http://schemas.openxmlformats.org/officeDocument/2006/relationships" id="260" r:id="R6ca5378810d845f0"/>
    <p:sldId xmlns:r="http://schemas.openxmlformats.org/officeDocument/2006/relationships" id="261" r:id="R3a039f40369c4416"/>
    <p:sldId xmlns:r="http://schemas.openxmlformats.org/officeDocument/2006/relationships" id="262" r:id="Rfc097876c4c84b52"/>
    <p:sldId xmlns:r="http://schemas.openxmlformats.org/officeDocument/2006/relationships" id="263" r:id="Rb2a5259820264f76"/>
    <p:sldId xmlns:r="http://schemas.openxmlformats.org/officeDocument/2006/relationships" id="264" r:id="Rf76223b66e3041f3"/>
    <p:sldId xmlns:r="http://schemas.openxmlformats.org/officeDocument/2006/relationships" id="265" r:id="R697e054aa38448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e8a423f709421a" /><Relationship Type="http://schemas.openxmlformats.org/officeDocument/2006/relationships/slideMaster" Target="/ppt/slideMasters/slideMaster1.xml" Id="R1223dbc3384241ac" /><Relationship Type="http://schemas.openxmlformats.org/officeDocument/2006/relationships/notesMaster" Target="/ppt/notesMasters/notesMaster1.xml" Id="R3e1b3c60c8e74810" /><Relationship Type="http://schemas.openxmlformats.org/officeDocument/2006/relationships/presProps" Target="/ppt/presProps.xml" Id="R194c97e3e72e44bb" /><Relationship Type="http://schemas.openxmlformats.org/officeDocument/2006/relationships/tableStyles" Target="/ppt/tableStyles.xml" Id="R49083a712ebb4f54" /><Relationship Type="http://schemas.openxmlformats.org/officeDocument/2006/relationships/slide" Target="/ppt/slides/slide1.xml" Id="Rb78d89a845d34d30" /><Relationship Type="http://schemas.openxmlformats.org/officeDocument/2006/relationships/slide" Target="/ppt/slides/slide2.xml" Id="R5c20c0711fa948ab" /><Relationship Type="http://schemas.openxmlformats.org/officeDocument/2006/relationships/slide" Target="/ppt/slides/slide3.xml" Id="R8e29e356911e43d9" /><Relationship Type="http://schemas.openxmlformats.org/officeDocument/2006/relationships/slide" Target="/ppt/slides/slide4.xml" Id="Rc97ca23d67d34885" /><Relationship Type="http://schemas.openxmlformats.org/officeDocument/2006/relationships/slide" Target="/ppt/slides/slide5.xml" Id="R6ca5378810d845f0" /><Relationship Type="http://schemas.openxmlformats.org/officeDocument/2006/relationships/slide" Target="/ppt/slides/slide6.xml" Id="R3a039f40369c4416" /><Relationship Type="http://schemas.openxmlformats.org/officeDocument/2006/relationships/slide" Target="/ppt/slides/slide7.xml" Id="Rfc097876c4c84b52" /><Relationship Type="http://schemas.openxmlformats.org/officeDocument/2006/relationships/slide" Target="/ppt/slides/slide8.xml" Id="Rb2a5259820264f76" /><Relationship Type="http://schemas.openxmlformats.org/officeDocument/2006/relationships/slide" Target="/ppt/slides/slide9.xml" Id="Rf76223b66e3041f3" /><Relationship Type="http://schemas.openxmlformats.org/officeDocument/2006/relationships/slide" Target="/ppt/slides/slide10.xml" Id="R697e054aa38448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a0a67eaf0c40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72f8833019424f" /><Relationship Type="http://schemas.openxmlformats.org/officeDocument/2006/relationships/notesMaster" Target="/ppt/notesMasters/notesMaster1.xml" Id="Rc7508dc7eaa34b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8de0e6f78e41ca" /><Relationship Type="http://schemas.openxmlformats.org/officeDocument/2006/relationships/notesMaster" Target="/ppt/notesMasters/notesMaster1.xml" Id="R8bf7a4e3fc8e46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da5902e837461d" /><Relationship Type="http://schemas.openxmlformats.org/officeDocument/2006/relationships/notesMaster" Target="/ppt/notesMasters/notesMaster1.xml" Id="Rc7cd0fabfaea45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84698ae2bd4873" /><Relationship Type="http://schemas.openxmlformats.org/officeDocument/2006/relationships/notesMaster" Target="/ppt/notesMasters/notesMaster1.xml" Id="R20ab65c5ef8f4d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a0c9ad6cfe4327" /><Relationship Type="http://schemas.openxmlformats.org/officeDocument/2006/relationships/notesMaster" Target="/ppt/notesMasters/notesMaster1.xml" Id="R55b85a3e7b0245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4592caa50d492b" /><Relationship Type="http://schemas.openxmlformats.org/officeDocument/2006/relationships/notesMaster" Target="/ppt/notesMasters/notesMaster1.xml" Id="R5a194478fae44a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31796733a0a4ab6" /><Relationship Type="http://schemas.openxmlformats.org/officeDocument/2006/relationships/notesMaster" Target="/ppt/notesMasters/notesMaster1.xml" Id="R9d4791c947714c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03cafc13834692" /><Relationship Type="http://schemas.openxmlformats.org/officeDocument/2006/relationships/notesMaster" Target="/ppt/notesMasters/notesMaster1.xml" Id="R62bb958168194c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f76febfb124bfa" /><Relationship Type="http://schemas.openxmlformats.org/officeDocument/2006/relationships/notesMaster" Target="/ppt/notesMasters/notesMaster1.xml" Id="R8a977998ad3f48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a691c51c8214121" /><Relationship Type="http://schemas.openxmlformats.org/officeDocument/2006/relationships/notesMaster" Target="/ppt/notesMasters/notesMaster1.xml" Id="Re065065f589044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approved Red Hills Associate Plan 2026 PDF. Cover visual is a generated corporate partnership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approved Red Hills Associate Plan 2026 PDF. Cover visual is a generated corporate partnership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Red Hills Associate Plan 2026, approved corporate-cover PDF. https://chatgpt.com/library?file_id=libfile_3319bf0719e48191bf3c4299a814ad6d&amp;account_id=personal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eccbfdd8cc427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1deda132aa49d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c94f43825447b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26e845f41441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9d85c55652494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0442cd7bea45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8FD2229-48B1-4621-B9AE-44BA586A1F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418958F-3A84-4AA0-B48A-0F3EC4A8CD7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46949A1-1DF4-4D9B-8B97-3C563669B4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8AE790-9E48-4387-BC06-FC4B4D9EF3C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691FEC-67DB-4B95-B3D1-A859064F23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8074428-DE79-4690-8E48-79BB4854D0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DAACFE-69BF-46BD-AEE2-0AC26DA5DA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18702FD-23B1-4C89-A4A4-73DF0A45E49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907205-88F8-441A-81AF-333B480A73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5E8D85A-2ADC-4274-934D-02BC98D9B9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b3d8ae513e458e" /><Relationship Type="http://schemas.openxmlformats.org/officeDocument/2006/relationships/slideLayout" Target="/ppt/slideLayouts/slideLayout1.xml" Id="R3597f39dcab14900" /><Relationship Type="http://schemas.openxmlformats.org/officeDocument/2006/relationships/slideLayout" Target="/ppt/slideLayouts/slideLayout2.xml" Id="R7b6dec59830b4a20" /><Relationship Type="http://schemas.openxmlformats.org/officeDocument/2006/relationships/slideLayout" Target="/ppt/slideLayouts/slideLayout3.xml" Id="Ra0d386c501f64df4" /><Relationship Type="http://schemas.openxmlformats.org/officeDocument/2006/relationships/slideLayout" Target="/ppt/slideLayouts/slideLayout4.xml" Id="Re23da06560564b52" /><Relationship Type="http://schemas.openxmlformats.org/officeDocument/2006/relationships/slideLayout" Target="/ppt/slideLayouts/slideLayout5.xml" Id="R0c2347cdd9fa4436" /><Relationship Type="http://schemas.openxmlformats.org/officeDocument/2006/relationships/slideLayout" Target="/ppt/slideLayouts/slideLayout6.xml" Id="R25ff9d286f6544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597f39dcab14900"/>
    <p:sldLayoutId xmlns:r="http://schemas.openxmlformats.org/officeDocument/2006/relationships" id="2147483650" r:id="R7b6dec59830b4a20"/>
    <p:sldLayoutId xmlns:r="http://schemas.openxmlformats.org/officeDocument/2006/relationships" id="2147483651" r:id="Ra0d386c501f64df4"/>
    <p:sldLayoutId xmlns:r="http://schemas.openxmlformats.org/officeDocument/2006/relationships" id="2147483652" r:id="Re23da06560564b52"/>
    <p:sldLayoutId xmlns:r="http://schemas.openxmlformats.org/officeDocument/2006/relationships" id="2147483653" r:id="R0c2347cdd9fa4436"/>
    <p:sldLayoutId xmlns:r="http://schemas.openxmlformats.org/officeDocument/2006/relationships" id="2147483654" r:id="R25ff9d286f6544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7312e5a1de4173" /><Relationship Type="http://schemas.openxmlformats.org/officeDocument/2006/relationships/image" Target="/ppt/media/image.png" Id="R445ed162d8c94518" /><Relationship Type="http://schemas.openxmlformats.org/officeDocument/2006/relationships/notesSlide" Target="/ppt/notesSlides/notesSlide1.xml" Id="R7ebd56c652ce48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322e3e68684296" /><Relationship Type="http://schemas.openxmlformats.org/officeDocument/2006/relationships/image" Target="/ppt/media/image2.png" Id="R4ee41ad4984a4f0b" /><Relationship Type="http://schemas.openxmlformats.org/officeDocument/2006/relationships/notesSlide" Target="/ppt/notesSlides/notesSlide2.xml" Id="Rf0e1b43857cb4a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a415a0d8a54448" /><Relationship Type="http://schemas.openxmlformats.org/officeDocument/2006/relationships/image" Target="/ppt/media/image3.png" Id="R059f1e8e26804da1" /><Relationship Type="http://schemas.openxmlformats.org/officeDocument/2006/relationships/notesSlide" Target="/ppt/notesSlides/notesSlide3.xml" Id="Rd7678990110a4e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9c9962261747b8" /><Relationship Type="http://schemas.openxmlformats.org/officeDocument/2006/relationships/image" Target="/ppt/media/image4.png" Id="R59031d43aa4b479d" /><Relationship Type="http://schemas.openxmlformats.org/officeDocument/2006/relationships/notesSlide" Target="/ppt/notesSlides/notesSlide4.xml" Id="R0d4e25bfa2dd4fb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3e08b2b9474e58" /><Relationship Type="http://schemas.openxmlformats.org/officeDocument/2006/relationships/image" Target="/ppt/media/image5.png" Id="Re5b643e0814c4439" /><Relationship Type="http://schemas.openxmlformats.org/officeDocument/2006/relationships/chart" Target="/ppt/slides/charts/chart1.xml" Id="R360c085be4a14d21" /><Relationship Type="http://schemas.openxmlformats.org/officeDocument/2006/relationships/notesSlide" Target="/ppt/notesSlides/notesSlide5.xml" Id="R88577068cc1549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5edddb6e3d472e" /><Relationship Type="http://schemas.openxmlformats.org/officeDocument/2006/relationships/image" Target="/ppt/media/image6.png" Id="R94a39eab84e44940" /><Relationship Type="http://schemas.openxmlformats.org/officeDocument/2006/relationships/chart" Target="/ppt/slides/charts/chart2.xml" Id="Rfeb734770e6545d5" /><Relationship Type="http://schemas.openxmlformats.org/officeDocument/2006/relationships/notesSlide" Target="/ppt/notesSlides/notesSlide6.xml" Id="R9af10a2e355247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f9167e06154dc7" /><Relationship Type="http://schemas.openxmlformats.org/officeDocument/2006/relationships/image" Target="/ppt/media/image7.png" Id="Rad8111b727be448a" /><Relationship Type="http://schemas.openxmlformats.org/officeDocument/2006/relationships/notesSlide" Target="/ppt/notesSlides/notesSlide7.xml" Id="R88deb7e4b8e14dc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08c47606a243fe" /><Relationship Type="http://schemas.openxmlformats.org/officeDocument/2006/relationships/image" Target="/ppt/media/image8.png" Id="R643d41ade3a64b4b" /><Relationship Type="http://schemas.openxmlformats.org/officeDocument/2006/relationships/notesSlide" Target="/ppt/notesSlides/notesSlide8.xml" Id="R754598daa53748f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399cabcb0c4d7d" /><Relationship Type="http://schemas.openxmlformats.org/officeDocument/2006/relationships/image" Target="/ppt/media/image9.png" Id="Ra4031984b5334e79" /><Relationship Type="http://schemas.openxmlformats.org/officeDocument/2006/relationships/notesSlide" Target="/ppt/notesSlides/notesSlide9.xml" Id="R672ae208efd340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0bdb8665b647f4" /><Relationship Type="http://schemas.openxmlformats.org/officeDocument/2006/relationships/image" Target="/ppt/media/image10.png" Id="Rd21bf42acf5842ae" /><Relationship Type="http://schemas.openxmlformats.org/officeDocument/2006/relationships/notesSlide" Target="/ppt/notesSlides/notesSlide10.xml" Id="R4a59fb9aeabc4550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Commission rate</c:v>
          </c:tx>
          <c:spPr>
            <a:solidFill xmlns:a="http://schemas.openxmlformats.org/drawingml/2006/main">
              <a:srgbClr val="2EA8B1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4A366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2FA6AE"/>
              </a:solidFill>
            </c:spPr>
          </c:dPt>
          <c:dPt>
            <c:idx val="2"/>
            <c:invertIfNegative val="0"/>
            <c:spPr>
              <a:solidFill xmlns:a="http://schemas.openxmlformats.org/drawingml/2006/main">
                <a:srgbClr val="2AA0AA"/>
              </a:solidFill>
            </c:spPr>
          </c:dPt>
          <c:dPt>
            <c:idx val="3"/>
            <c:invertIfNegative val="0"/>
            <c:spPr>
              <a:solidFill xmlns:a="http://schemas.openxmlformats.org/drawingml/2006/main">
                <a:srgbClr val="24959F"/>
              </a:solidFill>
            </c:spPr>
          </c:dPt>
          <c:dPt>
            <c:idx val="4"/>
            <c:invertIfNegative val="0"/>
            <c:spPr>
              <a:solidFill xmlns:a="http://schemas.openxmlformats.org/drawingml/2006/main">
                <a:srgbClr val="208D98"/>
              </a:solidFill>
            </c:spPr>
          </c:dPt>
          <c:dPt>
            <c:idx val="5"/>
            <c:invertIfNegative val="0"/>
            <c:spPr>
              <a:solidFill xmlns:a="http://schemas.openxmlformats.org/drawingml/2006/main">
                <a:srgbClr val="1B8590"/>
              </a:solidFill>
            </c:spPr>
          </c:dPt>
          <c:dPt>
            <c:idx val="6"/>
            <c:invertIfNegative val="0"/>
            <c:spPr>
              <a:solidFill xmlns:a="http://schemas.openxmlformats.org/drawingml/2006/main">
                <a:srgbClr val="167D89"/>
              </a:solidFill>
            </c:spPr>
          </c:dPt>
          <c:dPt>
            <c:idx val="7"/>
            <c:invertIfNegative val="0"/>
            <c:spPr>
              <a:solidFill xmlns:a="http://schemas.openxmlformats.org/drawingml/2006/main">
                <a:srgbClr val="117580"/>
              </a:solidFill>
            </c:spPr>
          </c:dPt>
          <c:cat>
            <c:strLit>
              <c:ptCount val="8"/>
              <c:pt idx="0">
                <c:v>स्तर 1 / L1</c:v>
              </c:pt>
              <c:pt idx="1">
                <c:v>स्तर 2 / L2</c:v>
              </c:pt>
              <c:pt idx="2">
                <c:v>स्तर 3 / L3</c:v>
              </c:pt>
              <c:pt idx="3">
                <c:v>स्तर 4 / L4</c:v>
              </c:pt>
              <c:pt idx="4">
                <c:v>स्तर 5 / L5</c:v>
              </c:pt>
              <c:pt idx="5">
                <c:v>स्तर 6 / L6</c:v>
              </c:pt>
              <c:pt idx="6">
                <c:v>स्तर 7 / L7</c:v>
              </c:pt>
              <c:pt idx="7">
                <c:v>स्तर 8 / L8</c:v>
              </c:pt>
            </c:strLit>
          </c:cat>
          <c:val>
            <c:numLit>
              <c:formatCode>0.00"%"</c:formatCode>
              <c:ptCount val="8"/>
              <c:pt idx="0">
                <c:v>9</c:v>
              </c:pt>
              <c:pt idx="1">
                <c:v>6</c:v>
              </c:pt>
              <c:pt idx="2">
                <c:v>4</c:v>
              </c:pt>
              <c:pt idx="3">
                <c:v>3</c:v>
              </c:pt>
              <c:pt idx="4">
                <c:v>2.5</c:v>
              </c:pt>
              <c:pt idx="5">
                <c:v>2</c:v>
              </c:pt>
              <c:pt idx="6">
                <c:v>1.5</c:v>
              </c:pt>
              <c:pt idx="7">
                <c:v>1.25</c:v>
              </c:pt>
            </c:numLit>
          </c:val>
        </c:ser>
        <c:dLbls>
          <c:numFmt formatCode="0.00&quot;%&quot;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75" b="1">
                  <a:solidFill>
                    <a:srgbClr val="FFFFFF"/>
                  </a:solidFill>
                  <a:latin typeface="Noto Sans"/>
                  <a:ea typeface="Noto Sans"/>
                  <a:cs typeface="Not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2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C7D7DE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72768"/>
        <c:lblOffset val="20"/>
      </c:catAx>
      <c:valAx>
        <c:axId val="48672768"/>
        <c:scaling>
          <c:orientation val="minMax"/>
          <c:max val="10"/>
          <c:min val="0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Commission at 9%</c:v>
          </c:tx>
          <c:spPr>
            <a:solidFill xmlns:a="http://schemas.openxmlformats.org/drawingml/2006/main">
              <a:srgbClr val="32AFBA"/>
            </a:solidFill>
            <a:ln xmlns:a="http://schemas.openxmlformats.org/drawingml/2006/main" w="0">
              <a:noFill/>
              <a:prstDash val="solid"/>
            </a:ln>
          </c:spPr>
          <c:invertIfNegative val="0"/>
          <c:dPt>
            <c:idx val="2"/>
            <c:invertIfNegative val="0"/>
            <c:spPr>
              <a:solidFill xmlns:a="http://schemas.openxmlformats.org/drawingml/2006/main">
                <a:srgbClr val="C4A366"/>
              </a:solidFill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75" b="1">
                        <a:solidFill>
                          <a:srgbClr val="FFFFFF"/>
                        </a:solidFill>
                        <a:latin typeface="Noto Sans"/>
                        <a:ea typeface="Noto Sans"/>
                        <a:cs typeface="Noto Sans"/>
                      </a:rPr>
                      <a:t>₹9,000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75" b="1">
                      <a:solidFill>
                        <a:srgbClr val="FFFFFF"/>
                      </a:solidFill>
                      <a:latin typeface="Noto Sans"/>
                      <a:ea typeface="Noto Sans"/>
                      <a:cs typeface="Noto Sans"/>
                    </a:defRPr>
                  </a:pPr>
                </a:p>
              </c:txPr>
              <c:dLblPos val="outEnd"/>
              <c:showVal val="1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75" b="1">
                        <a:solidFill>
                          <a:srgbClr val="FFFFFF"/>
                        </a:solidFill>
                        <a:latin typeface="Noto Sans"/>
                        <a:ea typeface="Noto Sans"/>
                        <a:cs typeface="Noto Sans"/>
                      </a:rPr>
                      <a:t>₹27,000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75" b="1">
                      <a:solidFill>
                        <a:srgbClr val="FFFFFF"/>
                      </a:solidFill>
                      <a:latin typeface="Noto Sans"/>
                      <a:ea typeface="Noto Sans"/>
                      <a:cs typeface="Noto Sans"/>
                    </a:defRPr>
                  </a:pPr>
                </a:p>
              </c:txPr>
              <c:dLblPos val="outEnd"/>
              <c:showVal val="1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875" b="1">
                        <a:solidFill>
                          <a:srgbClr val="FFFFFF"/>
                        </a:solidFill>
                        <a:latin typeface="Noto Sans"/>
                        <a:ea typeface="Noto Sans"/>
                        <a:cs typeface="Noto Sans"/>
                      </a:rPr>
                      <a:t>₹45,000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875" b="1">
                      <a:solidFill>
                        <a:srgbClr val="FFFFFF"/>
                      </a:solidFill>
                      <a:latin typeface="Noto Sans"/>
                      <a:ea typeface="Noto Sans"/>
                      <a:cs typeface="Noto Sans"/>
                    </a:defRPr>
                  </a:pPr>
                </a:p>
              </c:txPr>
              <c:dLblPos val="outEnd"/>
              <c:showVal val="1"/>
            </c:dLbl>
          </c:dLbls>
          <c:cat>
            <c:strLit>
              <c:ptCount val="3"/>
              <c:pt idx="0">
                <c:v>₹1,00,000</c:v>
              </c:pt>
              <c:pt idx="1">
                <c:v>₹3,00,000</c:v>
              </c:pt>
              <c:pt idx="2">
                <c:v>₹5,00,000</c:v>
              </c:pt>
            </c:strLit>
          </c:cat>
          <c:val>
            <c:numLit>
              <c:formatCode>₹#,##0</c:formatCode>
              <c:ptCount val="3"/>
              <c:pt idx="0">
                <c:v>9000</c:v>
              </c:pt>
              <c:pt idx="1">
                <c:v>27000</c:v>
              </c:pt>
              <c:pt idx="2">
                <c:v>45000</c:v>
              </c:pt>
            </c:numLit>
          </c:val>
        </c:ser>
        <c:dLbls>
          <c:numFmt formatCode="₹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75" b="1">
                  <a:solidFill>
                    <a:srgbClr val="FFFFFF"/>
                  </a:solidFill>
                  <a:latin typeface="Noto Sans"/>
                  <a:ea typeface="Noto Sans"/>
                  <a:cs typeface="Noto Sans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C7D7DE"/>
                </a:solidFill>
                <a:latin typeface="Noto Sans"/>
                <a:ea typeface="Noto Sans"/>
                <a:cs typeface="Noto Sans"/>
              </a:defRPr>
            </a:pPr>
          </a:p>
        </c:txPr>
        <c:crossAx val="48672768"/>
        <c:lblOffset val="20"/>
      </c:catAx>
      <c:valAx>
        <c:axId val="48672768"/>
        <c:scaling>
          <c:orientation val="minMax"/>
          <c:max val="50000"/>
          <c:min val="0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  <a:prstDash val="solid"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  <a:prstDash val="solid"/>
    </a:ln>
  </c:spPr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875A0D-A8DA-42E8-A078-4DB96ED66F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ed162d8c94518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1_1">
            <a:extLst xmlns:a="http://schemas.openxmlformats.org/drawingml/2006/main">
              <a:ext uri="{FF2B5EF4-FFF2-40B4-BE49-F238E27FC236}">
                <a16:creationId xmlns:a16="http://schemas.microsoft.com/office/drawing/2014/main" id="{F6F331E1-601F-4B5A-BB17-8CBB3C413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488759"/>
            <a:ext cx="3551805" cy="3617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87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Red Hills Associate Plan 2026</a:t>
            </a:r>
          </a:p>
        </p:txBody>
      </p:sp>
      <p:sp>
        <p:nvSpPr>
          <p:cNvPr id="4" name="text_1_2">
            <a:extLst xmlns:a="http://schemas.openxmlformats.org/drawingml/2006/main">
              <a:ext uri="{FF2B5EF4-FFF2-40B4-BE49-F238E27FC236}">
                <a16:creationId xmlns:a16="http://schemas.microsoft.com/office/drawing/2014/main" id="{3F3942ED-718F-42CE-86A9-D4D34D24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051300"/>
            <a:ext cx="3285664" cy="712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आपके संपर्कों से</a:t>
            </a:r>
          </a:p>
        </p:txBody>
      </p:sp>
      <p:sp>
        <p:nvSpPr>
          <p:cNvPr id="5" name="text_1_3">
            <a:extLst xmlns:a="http://schemas.openxmlformats.org/drawingml/2006/main">
              <a:ext uri="{FF2B5EF4-FFF2-40B4-BE49-F238E27FC236}">
                <a16:creationId xmlns:a16="http://schemas.microsoft.com/office/drawing/2014/main" id="{40B9A95E-FFC7-4B32-A66E-5D8E9164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645659"/>
            <a:ext cx="4128581" cy="712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कारोबार की शुरुआत</a:t>
            </a:r>
          </a:p>
        </p:txBody>
      </p:sp>
      <p:sp>
        <p:nvSpPr>
          <p:cNvPr id="6" name="text_1_4">
            <a:extLst xmlns:a="http://schemas.openxmlformats.org/drawingml/2006/main">
              <a:ext uri="{FF2B5EF4-FFF2-40B4-BE49-F238E27FC236}">
                <a16:creationId xmlns:a16="http://schemas.microsoft.com/office/drawing/2014/main" id="{55BADF75-94C9-456D-9F8B-E0580203B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615800"/>
            <a:ext cx="4243903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Build a property business</a:t>
            </a:r>
          </a:p>
        </p:txBody>
      </p:sp>
      <p:sp>
        <p:nvSpPr>
          <p:cNvPr id="7" name="text_1_5">
            <a:extLst xmlns:a="http://schemas.openxmlformats.org/drawingml/2006/main">
              <a:ext uri="{FF2B5EF4-FFF2-40B4-BE49-F238E27FC236}">
                <a16:creationId xmlns:a16="http://schemas.microsoft.com/office/drawing/2014/main" id="{77A30887-997C-4340-B0A8-05DAFEB2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04598"/>
            <a:ext cx="4348879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through your connections</a:t>
            </a:r>
          </a:p>
        </p:txBody>
      </p:sp>
      <p:sp>
        <p:nvSpPr>
          <p:cNvPr id="8" name="text_1_6">
            <a:extLst xmlns:a="http://schemas.openxmlformats.org/drawingml/2006/main">
              <a:ext uri="{FF2B5EF4-FFF2-40B4-BE49-F238E27FC236}">
                <a16:creationId xmlns:a16="http://schemas.microsoft.com/office/drawing/2014/main" id="{6DE9AC2D-5DC8-40E9-B00E-90D17EA02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918024"/>
            <a:ext cx="2713952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प्रॉपर्टी बिक्री के साथ कमाई और</a:t>
            </a:r>
          </a:p>
        </p:txBody>
      </p:sp>
      <p:sp>
        <p:nvSpPr>
          <p:cNvPr id="9" name="text_1_7">
            <a:extLst xmlns:a="http://schemas.openxmlformats.org/drawingml/2006/main">
              <a:ext uri="{FF2B5EF4-FFF2-40B4-BE49-F238E27FC236}">
                <a16:creationId xmlns:a16="http://schemas.microsoft.com/office/drawing/2014/main" id="{57624975-D02D-4E7D-BDA5-0E6B0861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192344"/>
            <a:ext cx="2794698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अपना व्यवसाय बढ़ाने का अवसर</a:t>
            </a:r>
          </a:p>
        </p:txBody>
      </p:sp>
      <p:sp>
        <p:nvSpPr>
          <p:cNvPr id="10" name="text_1_8">
            <a:extLst xmlns:a="http://schemas.openxmlformats.org/drawingml/2006/main">
              <a:ext uri="{FF2B5EF4-FFF2-40B4-BE49-F238E27FC236}">
                <a16:creationId xmlns:a16="http://schemas.microsoft.com/office/drawing/2014/main" id="{79C20ECC-15F8-430E-92BC-72951C811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728622"/>
            <a:ext cx="4372226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An opportunity to earn from property sales</a:t>
            </a:r>
          </a:p>
        </p:txBody>
      </p:sp>
      <p:sp>
        <p:nvSpPr>
          <p:cNvPr id="11" name="text_1_9">
            <a:extLst xmlns:a="http://schemas.openxmlformats.org/drawingml/2006/main">
              <a:ext uri="{FF2B5EF4-FFF2-40B4-BE49-F238E27FC236}">
                <a16:creationId xmlns:a16="http://schemas.microsoft.com/office/drawing/2014/main" id="{838AC0BC-1A34-423A-9183-89690E8F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79892"/>
            <a:ext cx="2493000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and grow your business</a:t>
            </a:r>
          </a:p>
        </p:txBody>
      </p:sp>
      <p:sp>
        <p:nvSpPr>
          <p:cNvPr id="12" name="text_1_10">
            <a:extLst xmlns:a="http://schemas.openxmlformats.org/drawingml/2006/main">
              <a:ext uri="{FF2B5EF4-FFF2-40B4-BE49-F238E27FC236}">
                <a16:creationId xmlns:a16="http://schemas.microsoft.com/office/drawing/2014/main" id="{9FBDB5B6-A777-4EE4-8481-489ED73F0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366" y="6496244"/>
            <a:ext cx="1733376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Concept visual / सांकेतिक दृश्य</a:t>
            </a:r>
          </a:p>
        </p:txBody>
      </p:sp>
    </p:spTree>
    <p:extLst>
      <p:ext uri="{BB962C8B-B14F-4D97-AF65-F5344CB8AC3E}">
        <p14:creationId xmlns:p14="http://schemas.microsoft.com/office/powerpoint/2010/main" val="43879717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B41CCD-2965-4650-8376-43F286BF0F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41ad4984a4f0b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2_1">
            <a:extLst xmlns:a="http://schemas.openxmlformats.org/drawingml/2006/main">
              <a:ext uri="{FF2B5EF4-FFF2-40B4-BE49-F238E27FC236}">
                <a16:creationId xmlns:a16="http://schemas.microsoft.com/office/drawing/2014/main" id="{6D74C452-8CFA-4CE8-8A26-762FA673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4028024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Your opportunity with Red Hills</a:t>
            </a:r>
          </a:p>
        </p:txBody>
      </p:sp>
      <p:sp>
        <p:nvSpPr>
          <p:cNvPr id="4" name="text_2_2">
            <a:extLst xmlns:a="http://schemas.openxmlformats.org/drawingml/2006/main">
              <a:ext uri="{FF2B5EF4-FFF2-40B4-BE49-F238E27FC236}">
                <a16:creationId xmlns:a16="http://schemas.microsoft.com/office/drawing/2014/main" id="{6FCA1249-54A0-4381-AF66-50B1E0CB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5579523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Red Hills के साथ जुड़ने का अवसर</a:t>
            </a:r>
          </a:p>
        </p:txBody>
      </p:sp>
      <p:sp>
        <p:nvSpPr>
          <p:cNvPr id="5" name="text_2_3">
            <a:extLst xmlns:a="http://schemas.openxmlformats.org/drawingml/2006/main">
              <a:ext uri="{FF2B5EF4-FFF2-40B4-BE49-F238E27FC236}">
                <a16:creationId xmlns:a16="http://schemas.microsoft.com/office/drawing/2014/main" id="{2153E10A-30A5-4E84-9FD2-0E81A89E8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4132043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अपने ग्राहक संबंधों को प्रॉपर्टी व्यवसाय में उपयोग करें।</a:t>
            </a:r>
          </a:p>
        </p:txBody>
      </p:sp>
      <p:sp>
        <p:nvSpPr>
          <p:cNvPr id="6" name="text_2_4">
            <a:extLst xmlns:a="http://schemas.openxmlformats.org/drawingml/2006/main">
              <a:ext uri="{FF2B5EF4-FFF2-40B4-BE49-F238E27FC236}">
                <a16:creationId xmlns:a16="http://schemas.microsoft.com/office/drawing/2014/main" id="{413D312B-C7EB-45AF-B281-EE7E9FAD2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5646115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Use your customer relationships to build a property business.</a:t>
            </a:r>
          </a:p>
        </p:txBody>
      </p:sp>
      <p:sp>
        <p:nvSpPr>
          <p:cNvPr id="7" name="text_2_5">
            <a:extLst xmlns:a="http://schemas.openxmlformats.org/drawingml/2006/main">
              <a:ext uri="{FF2B5EF4-FFF2-40B4-BE49-F238E27FC236}">
                <a16:creationId xmlns:a16="http://schemas.microsoft.com/office/drawing/2014/main" id="{3E749D67-BA7F-41ED-A0B5-367CC8AD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8" name="text_2_6">
            <a:extLst xmlns:a="http://schemas.openxmlformats.org/drawingml/2006/main">
              <a:ext uri="{FF2B5EF4-FFF2-40B4-BE49-F238E27FC236}">
                <a16:creationId xmlns:a16="http://schemas.microsoft.com/office/drawing/2014/main" id="{11A2171B-0BFC-40C9-8F38-9FAB2A4C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9" name="text_2_7">
            <a:extLst xmlns:a="http://schemas.openxmlformats.org/drawingml/2006/main">
              <a:ext uri="{FF2B5EF4-FFF2-40B4-BE49-F238E27FC236}">
                <a16:creationId xmlns:a16="http://schemas.microsoft.com/office/drawing/2014/main" id="{A147B532-FFCF-48DD-8AC0-C7F4F4DF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653877"/>
            <a:ext cx="523059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01</a:t>
            </a:r>
          </a:p>
        </p:txBody>
      </p:sp>
      <p:sp>
        <p:nvSpPr>
          <p:cNvPr id="10" name="text_2_8">
            <a:extLst xmlns:a="http://schemas.openxmlformats.org/drawingml/2006/main">
              <a:ext uri="{FF2B5EF4-FFF2-40B4-BE49-F238E27FC236}">
                <a16:creationId xmlns:a16="http://schemas.microsoft.com/office/drawing/2014/main" id="{F3406A99-1771-43EC-B5FB-E402591C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2659512"/>
            <a:ext cx="3456899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बिक्री पर कमाई / Sales income</a:t>
            </a:r>
          </a:p>
        </p:txBody>
      </p:sp>
      <p:sp>
        <p:nvSpPr>
          <p:cNvPr id="11" name="text_2_9">
            <a:extLst xmlns:a="http://schemas.openxmlformats.org/drawingml/2006/main">
              <a:ext uri="{FF2B5EF4-FFF2-40B4-BE49-F238E27FC236}">
                <a16:creationId xmlns:a16="http://schemas.microsoft.com/office/drawing/2014/main" id="{485188B3-A7F6-4D72-813C-538E4A67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3118294"/>
            <a:ext cx="2594246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पात्र व्यवसाय पर लागू कमीशन।</a:t>
            </a:r>
          </a:p>
        </p:txBody>
      </p:sp>
      <p:sp>
        <p:nvSpPr>
          <p:cNvPr id="12" name="text_2_10">
            <a:extLst xmlns:a="http://schemas.openxmlformats.org/drawingml/2006/main">
              <a:ext uri="{FF2B5EF4-FFF2-40B4-BE49-F238E27FC236}">
                <a16:creationId xmlns:a16="http://schemas.microsoft.com/office/drawing/2014/main" id="{C76A1138-AF68-4775-91B3-B14057B0E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3463383"/>
            <a:ext cx="4062063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Applicable commission on eligible business.</a:t>
            </a:r>
          </a:p>
        </p:txBody>
      </p:sp>
      <p:sp>
        <p:nvSpPr>
          <p:cNvPr id="13" name="text_2_11">
            <a:extLst xmlns:a="http://schemas.openxmlformats.org/drawingml/2006/main">
              <a:ext uri="{FF2B5EF4-FFF2-40B4-BE49-F238E27FC236}">
                <a16:creationId xmlns:a16="http://schemas.microsoft.com/office/drawing/2014/main" id="{EE3AB0DA-2A40-489D-8192-4BB36747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63475"/>
            <a:ext cx="523059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14" name="text_2_12">
            <a:extLst xmlns:a="http://schemas.openxmlformats.org/drawingml/2006/main">
              <a:ext uri="{FF2B5EF4-FFF2-40B4-BE49-F238E27FC236}">
                <a16:creationId xmlns:a16="http://schemas.microsoft.com/office/drawing/2014/main" id="{3FFABB4B-1622-49D3-AAA6-C8B8923E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3869111"/>
            <a:ext cx="3157909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आठ स्तर / Eight-level plan</a:t>
            </a:r>
          </a:p>
        </p:txBody>
      </p:sp>
      <p:sp>
        <p:nvSpPr>
          <p:cNvPr id="15" name="text_2_13">
            <a:extLst xmlns:a="http://schemas.openxmlformats.org/drawingml/2006/main">
              <a:ext uri="{FF2B5EF4-FFF2-40B4-BE49-F238E27FC236}">
                <a16:creationId xmlns:a16="http://schemas.microsoft.com/office/drawing/2014/main" id="{6C28B63C-4C5C-4AEB-985D-E98338409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4327892"/>
            <a:ext cx="2371144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हर स्तर के लिए निर्धारित दरें।</a:t>
            </a:r>
          </a:p>
        </p:txBody>
      </p:sp>
      <p:sp>
        <p:nvSpPr>
          <p:cNvPr id="16" name="text_2_14">
            <a:extLst xmlns:a="http://schemas.openxmlformats.org/drawingml/2006/main">
              <a:ext uri="{FF2B5EF4-FFF2-40B4-BE49-F238E27FC236}">
                <a16:creationId xmlns:a16="http://schemas.microsoft.com/office/drawing/2014/main" id="{E245D7D3-7E52-47EA-BB8E-68CF1722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4673338"/>
            <a:ext cx="3765553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Defined commission rates for each level.</a:t>
            </a:r>
          </a:p>
        </p:txBody>
      </p:sp>
      <p:sp>
        <p:nvSpPr>
          <p:cNvPr id="17" name="text_2_15">
            <a:extLst xmlns:a="http://schemas.openxmlformats.org/drawingml/2006/main">
              <a:ext uri="{FF2B5EF4-FFF2-40B4-BE49-F238E27FC236}">
                <a16:creationId xmlns:a16="http://schemas.microsoft.com/office/drawing/2014/main" id="{D145D5C0-1B52-450E-A5C4-3616F1C2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073087"/>
            <a:ext cx="523059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18" name="text_2_16">
            <a:extLst xmlns:a="http://schemas.openxmlformats.org/drawingml/2006/main">
              <a:ext uri="{FF2B5EF4-FFF2-40B4-BE49-F238E27FC236}">
                <a16:creationId xmlns:a16="http://schemas.microsoft.com/office/drawing/2014/main" id="{7D76E677-97E3-4B37-9047-EF46A96A3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5078709"/>
            <a:ext cx="3961249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व्यवसाय विस्तार / Business growth</a:t>
            </a:r>
          </a:p>
        </p:txBody>
      </p:sp>
      <p:sp>
        <p:nvSpPr>
          <p:cNvPr id="19" name="text_2_17">
            <a:extLst xmlns:a="http://schemas.openxmlformats.org/drawingml/2006/main">
              <a:ext uri="{FF2B5EF4-FFF2-40B4-BE49-F238E27FC236}">
                <a16:creationId xmlns:a16="http://schemas.microsoft.com/office/drawing/2014/main" id="{99454AD2-8A6F-4211-A3D1-57A453448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5537491"/>
            <a:ext cx="411599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व्यक्ति</a:t>
            </a:r>
          </a:p>
        </p:txBody>
      </p:sp>
      <p:sp>
        <p:nvSpPr>
          <p:cNvPr id="20" name="text_2_18">
            <a:extLst xmlns:a="http://schemas.openxmlformats.org/drawingml/2006/main">
              <a:ext uri="{FF2B5EF4-FFF2-40B4-BE49-F238E27FC236}">
                <a16:creationId xmlns:a16="http://schemas.microsoft.com/office/drawing/2014/main" id="{518A3030-265E-46D7-8341-60CAD378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8843" y="5537491"/>
            <a:ext cx="2792298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गत और टीम व्यवसाय का अवसर।</a:t>
            </a:r>
          </a:p>
        </p:txBody>
      </p:sp>
      <p:sp>
        <p:nvSpPr>
          <p:cNvPr id="21" name="text_2_19">
            <a:extLst xmlns:a="http://schemas.openxmlformats.org/drawingml/2006/main">
              <a:ext uri="{FF2B5EF4-FFF2-40B4-BE49-F238E27FC236}">
                <a16:creationId xmlns:a16="http://schemas.microsoft.com/office/drawing/2014/main" id="{A1E215ED-56F9-445D-841C-D9B368C2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7002" y="5882949"/>
            <a:ext cx="4792578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Opportunities through personal and team business.</a:t>
            </a:r>
          </a:p>
        </p:txBody>
      </p:sp>
    </p:spTree>
    <p:extLst>
      <p:ext uri="{BB962C8B-B14F-4D97-AF65-F5344CB8AC3E}">
        <p14:creationId xmlns:p14="http://schemas.microsoft.com/office/powerpoint/2010/main" val="85926439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97B76-BE35-4F8D-8664-7EA9E65E5A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f1e8e26804da1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3_1">
            <a:extLst xmlns:a="http://schemas.openxmlformats.org/drawingml/2006/main">
              <a:ext uri="{FF2B5EF4-FFF2-40B4-BE49-F238E27FC236}">
                <a16:creationId xmlns:a16="http://schemas.microsoft.com/office/drawing/2014/main" id="{A9CE06F3-03AA-405C-8FAA-E8277CCE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5118539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From customer conversation to booking</a:t>
            </a:r>
          </a:p>
        </p:txBody>
      </p:sp>
      <p:sp>
        <p:nvSpPr>
          <p:cNvPr id="4" name="text_3_2">
            <a:extLst xmlns:a="http://schemas.openxmlformats.org/drawingml/2006/main">
              <a:ext uri="{FF2B5EF4-FFF2-40B4-BE49-F238E27FC236}">
                <a16:creationId xmlns:a16="http://schemas.microsoft.com/office/drawing/2014/main" id="{AEA16345-8C92-412F-B1AD-94CC162D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3226638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ग्राहक बातचीत से बुकिं</a:t>
            </a:r>
          </a:p>
        </p:txBody>
      </p:sp>
      <p:sp>
        <p:nvSpPr>
          <p:cNvPr id="5" name="text_3_3">
            <a:extLst xmlns:a="http://schemas.openxmlformats.org/drawingml/2006/main">
              <a:ext uri="{FF2B5EF4-FFF2-40B4-BE49-F238E27FC236}">
                <a16:creationId xmlns:a16="http://schemas.microsoft.com/office/drawing/2014/main" id="{6588017F-1766-438B-B1C1-EDC4F2A4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7155" y="886319"/>
            <a:ext cx="1061121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ग तक</a:t>
            </a:r>
          </a:p>
        </p:txBody>
      </p:sp>
      <p:sp>
        <p:nvSpPr>
          <p:cNvPr id="6" name="text_3_4">
            <a:extLst xmlns:a="http://schemas.openxmlformats.org/drawingml/2006/main">
              <a:ext uri="{FF2B5EF4-FFF2-40B4-BE49-F238E27FC236}">
                <a16:creationId xmlns:a16="http://schemas.microsoft.com/office/drawing/2014/main" id="{4201EC8B-EE86-49AA-A341-55B4ADECB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3976136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सही जानकारी और निर्णय लेने में ग्राहक का सहयोग।</a:t>
            </a:r>
          </a:p>
        </p:txBody>
      </p:sp>
      <p:sp>
        <p:nvSpPr>
          <p:cNvPr id="7" name="text_3_5">
            <a:extLst xmlns:a="http://schemas.openxmlformats.org/drawingml/2006/main">
              <a:ext uri="{FF2B5EF4-FFF2-40B4-BE49-F238E27FC236}">
                <a16:creationId xmlns:a16="http://schemas.microsoft.com/office/drawing/2014/main" id="{34E664A6-4C82-4CC3-966F-7F8B28E00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6553924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Help customers understand the property and make informed decisions.</a:t>
            </a:r>
          </a:p>
        </p:txBody>
      </p:sp>
      <p:sp>
        <p:nvSpPr>
          <p:cNvPr id="8" name="text_3_6">
            <a:extLst xmlns:a="http://schemas.openxmlformats.org/drawingml/2006/main">
              <a:ext uri="{FF2B5EF4-FFF2-40B4-BE49-F238E27FC236}">
                <a16:creationId xmlns:a16="http://schemas.microsoft.com/office/drawing/2014/main" id="{A0A36572-DE44-450D-83D3-CB052385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9" name="text_3_7">
            <a:extLst xmlns:a="http://schemas.openxmlformats.org/drawingml/2006/main">
              <a:ext uri="{FF2B5EF4-FFF2-40B4-BE49-F238E27FC236}">
                <a16:creationId xmlns:a16="http://schemas.microsoft.com/office/drawing/2014/main" id="{94D48A34-DBFC-4AD5-8A17-69A794A2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10" name="text_3_8">
            <a:extLst xmlns:a="http://schemas.openxmlformats.org/drawingml/2006/main">
              <a:ext uri="{FF2B5EF4-FFF2-40B4-BE49-F238E27FC236}">
                <a16:creationId xmlns:a16="http://schemas.microsoft.com/office/drawing/2014/main" id="{EA36E9DA-20DF-40BF-98A6-22832BF0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54719"/>
            <a:ext cx="1344920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01  बातचीत</a:t>
            </a:r>
          </a:p>
        </p:txBody>
      </p:sp>
      <p:sp>
        <p:nvSpPr>
          <p:cNvPr id="11" name="text_3_9">
            <a:extLst xmlns:a="http://schemas.openxmlformats.org/drawingml/2006/main">
              <a:ext uri="{FF2B5EF4-FFF2-40B4-BE49-F238E27FC236}">
                <a16:creationId xmlns:a16="http://schemas.microsoft.com/office/drawing/2014/main" id="{1D83B1CB-D74C-4C52-8A57-4AE63138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177010"/>
            <a:ext cx="1478441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Conversation</a:t>
            </a:r>
          </a:p>
        </p:txBody>
      </p:sp>
      <p:sp>
        <p:nvSpPr>
          <p:cNvPr id="12" name="text_3_10">
            <a:extLst xmlns:a="http://schemas.openxmlformats.org/drawingml/2006/main">
              <a:ext uri="{FF2B5EF4-FFF2-40B4-BE49-F238E27FC236}">
                <a16:creationId xmlns:a16="http://schemas.microsoft.com/office/drawing/2014/main" id="{FD5219A1-ED6C-42F2-8E1E-55032890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04772"/>
            <a:ext cx="2018128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बजट और जरूरत समझें।</a:t>
            </a:r>
          </a:p>
        </p:txBody>
      </p:sp>
      <p:sp>
        <p:nvSpPr>
          <p:cNvPr id="13" name="text_3_11">
            <a:extLst xmlns:a="http://schemas.openxmlformats.org/drawingml/2006/main">
              <a:ext uri="{FF2B5EF4-FFF2-40B4-BE49-F238E27FC236}">
                <a16:creationId xmlns:a16="http://schemas.microsoft.com/office/drawing/2014/main" id="{94B89359-F98E-4144-988E-901A047C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0072"/>
            <a:ext cx="2242826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Understand budget and </a:t>
            </a:r>
          </a:p>
        </p:txBody>
      </p:sp>
      <p:sp>
        <p:nvSpPr>
          <p:cNvPr id="14" name="text_3_12">
            <a:extLst xmlns:a="http://schemas.openxmlformats.org/drawingml/2006/main">
              <a:ext uri="{FF2B5EF4-FFF2-40B4-BE49-F238E27FC236}">
                <a16:creationId xmlns:a16="http://schemas.microsoft.com/office/drawing/2014/main" id="{40519490-920A-432C-8BC4-8AA4B90E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157521"/>
            <a:ext cx="715423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needs.</a:t>
            </a:r>
          </a:p>
        </p:txBody>
      </p:sp>
      <p:sp>
        <p:nvSpPr>
          <p:cNvPr id="15" name="text_3_13">
            <a:extLst xmlns:a="http://schemas.openxmlformats.org/drawingml/2006/main">
              <a:ext uri="{FF2B5EF4-FFF2-40B4-BE49-F238E27FC236}">
                <a16:creationId xmlns:a16="http://schemas.microsoft.com/office/drawing/2014/main" id="{7047C076-59DC-4768-A94E-A576633B9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284" y="4754719"/>
            <a:ext cx="1267374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02  प्रोजेक्ट</a:t>
            </a:r>
          </a:p>
        </p:txBody>
      </p:sp>
      <p:sp>
        <p:nvSpPr>
          <p:cNvPr id="16" name="text_3_14">
            <a:extLst xmlns:a="http://schemas.openxmlformats.org/drawingml/2006/main">
              <a:ext uri="{FF2B5EF4-FFF2-40B4-BE49-F238E27FC236}">
                <a16:creationId xmlns:a16="http://schemas.microsoft.com/office/drawing/2014/main" id="{3D7B6A83-1B68-4BEE-9A53-34B3E716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284" y="5177010"/>
            <a:ext cx="85462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Project</a:t>
            </a:r>
          </a:p>
        </p:txBody>
      </p:sp>
      <p:sp>
        <p:nvSpPr>
          <p:cNvPr id="17" name="text_3_15">
            <a:extLst xmlns:a="http://schemas.openxmlformats.org/drawingml/2006/main">
              <a:ext uri="{FF2B5EF4-FFF2-40B4-BE49-F238E27FC236}">
                <a16:creationId xmlns:a16="http://schemas.microsoft.com/office/drawing/2014/main" id="{4865D2BA-1E00-4736-8CAC-2C0AE90A8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284" y="5604772"/>
            <a:ext cx="2040811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उपलब्ध विकल्प समझाएँ।</a:t>
            </a:r>
          </a:p>
        </p:txBody>
      </p:sp>
      <p:sp>
        <p:nvSpPr>
          <p:cNvPr id="18" name="text_3_16">
            <a:extLst xmlns:a="http://schemas.openxmlformats.org/drawingml/2006/main">
              <a:ext uri="{FF2B5EF4-FFF2-40B4-BE49-F238E27FC236}">
                <a16:creationId xmlns:a16="http://schemas.microsoft.com/office/drawing/2014/main" id="{452BD5AF-FDB4-4C95-ADA6-195B8D71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284" y="5940072"/>
            <a:ext cx="2398689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Explain available property </a:t>
            </a:r>
          </a:p>
        </p:txBody>
      </p:sp>
      <p:sp>
        <p:nvSpPr>
          <p:cNvPr id="19" name="text_3_17">
            <a:extLst xmlns:a="http://schemas.openxmlformats.org/drawingml/2006/main">
              <a:ext uri="{FF2B5EF4-FFF2-40B4-BE49-F238E27FC236}">
                <a16:creationId xmlns:a16="http://schemas.microsoft.com/office/drawing/2014/main" id="{74947C79-F55B-46F2-9B94-4FAB8B40B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284" y="6157521"/>
            <a:ext cx="842617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options.</a:t>
            </a:r>
          </a:p>
        </p:txBody>
      </p:sp>
      <p:sp>
        <p:nvSpPr>
          <p:cNvPr id="20" name="text_3_18">
            <a:extLst xmlns:a="http://schemas.openxmlformats.org/drawingml/2006/main">
              <a:ext uri="{FF2B5EF4-FFF2-40B4-BE49-F238E27FC236}">
                <a16:creationId xmlns:a16="http://schemas.microsoft.com/office/drawing/2014/main" id="{7505C16E-4EE4-41E5-B583-CFA11358C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83" y="4754719"/>
            <a:ext cx="1774241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03  साइट विज़िट</a:t>
            </a:r>
          </a:p>
        </p:txBody>
      </p:sp>
      <p:sp>
        <p:nvSpPr>
          <p:cNvPr id="21" name="text_3_19">
            <a:extLst xmlns:a="http://schemas.openxmlformats.org/drawingml/2006/main">
              <a:ext uri="{FF2B5EF4-FFF2-40B4-BE49-F238E27FC236}">
                <a16:creationId xmlns:a16="http://schemas.microsoft.com/office/drawing/2014/main" id="{9BBFA974-45D3-4169-8C44-D9FE41D1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83" y="5177010"/>
            <a:ext cx="999999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Site visit</a:t>
            </a:r>
          </a:p>
        </p:txBody>
      </p:sp>
      <p:sp>
        <p:nvSpPr>
          <p:cNvPr id="22" name="text_3_20">
            <a:extLst xmlns:a="http://schemas.openxmlformats.org/drawingml/2006/main">
              <a:ext uri="{FF2B5EF4-FFF2-40B4-BE49-F238E27FC236}">
                <a16:creationId xmlns:a16="http://schemas.microsoft.com/office/drawing/2014/main" id="{6F7E5A5B-F2EE-4F05-95B7-13A113AB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83" y="5604772"/>
            <a:ext cx="1893922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मौके पर प्रॉपर्टी दिखाएँ।</a:t>
            </a:r>
          </a:p>
        </p:txBody>
      </p:sp>
      <p:sp>
        <p:nvSpPr>
          <p:cNvPr id="23" name="text_3_21">
            <a:extLst xmlns:a="http://schemas.openxmlformats.org/drawingml/2006/main">
              <a:ext uri="{FF2B5EF4-FFF2-40B4-BE49-F238E27FC236}">
                <a16:creationId xmlns:a16="http://schemas.microsoft.com/office/drawing/2014/main" id="{05C502F7-01BD-40BD-B741-D7FED682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83" y="5940072"/>
            <a:ext cx="2288911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Help customers view the </a:t>
            </a:r>
          </a:p>
        </p:txBody>
      </p:sp>
      <p:sp>
        <p:nvSpPr>
          <p:cNvPr id="24" name="text_3_22">
            <a:extLst xmlns:a="http://schemas.openxmlformats.org/drawingml/2006/main">
              <a:ext uri="{FF2B5EF4-FFF2-40B4-BE49-F238E27FC236}">
                <a16:creationId xmlns:a16="http://schemas.microsoft.com/office/drawing/2014/main" id="{4C4800F8-C509-4A61-B650-7AEF4B5B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083" y="6157521"/>
            <a:ext cx="932431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property.</a:t>
            </a:r>
          </a:p>
        </p:txBody>
      </p:sp>
      <p:sp>
        <p:nvSpPr>
          <p:cNvPr id="25" name="text_3_23">
            <a:extLst xmlns:a="http://schemas.openxmlformats.org/drawingml/2006/main">
              <a:ext uri="{FF2B5EF4-FFF2-40B4-BE49-F238E27FC236}">
                <a16:creationId xmlns:a16="http://schemas.microsoft.com/office/drawing/2014/main" id="{8D5CF45A-B4B7-4270-9E01-01799BAF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8882" y="4754719"/>
            <a:ext cx="792221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04  बुकिं</a:t>
            </a:r>
          </a:p>
        </p:txBody>
      </p:sp>
      <p:sp>
        <p:nvSpPr>
          <p:cNvPr id="26" name="text_3_24">
            <a:extLst xmlns:a="http://schemas.openxmlformats.org/drawingml/2006/main">
              <a:ext uri="{FF2B5EF4-FFF2-40B4-BE49-F238E27FC236}">
                <a16:creationId xmlns:a16="http://schemas.microsoft.com/office/drawing/2014/main" id="{5E9D2E6F-2106-42B2-830D-E2815867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4880" y="4754719"/>
            <a:ext cx="305215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ग</a:t>
            </a:r>
          </a:p>
        </p:txBody>
      </p:sp>
      <p:sp>
        <p:nvSpPr>
          <p:cNvPr id="27" name="text_3_25">
            <a:extLst xmlns:a="http://schemas.openxmlformats.org/drawingml/2006/main">
              <a:ext uri="{FF2B5EF4-FFF2-40B4-BE49-F238E27FC236}">
                <a16:creationId xmlns:a16="http://schemas.microsoft.com/office/drawing/2014/main" id="{08D4A3CE-A7D4-43B6-8FE0-49D7EB99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8882" y="5177010"/>
            <a:ext cx="974333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Booking</a:t>
            </a:r>
          </a:p>
        </p:txBody>
      </p:sp>
      <p:sp>
        <p:nvSpPr>
          <p:cNvPr id="28" name="text_3_26">
            <a:extLst xmlns:a="http://schemas.openxmlformats.org/drawingml/2006/main">
              <a:ext uri="{FF2B5EF4-FFF2-40B4-BE49-F238E27FC236}">
                <a16:creationId xmlns:a16="http://schemas.microsoft.com/office/drawing/2014/main" id="{64B1015B-1E78-4CD0-BD3D-55341120B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8882" y="5604772"/>
            <a:ext cx="1865131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दस्तावेज़ों में सहयोग दें।</a:t>
            </a:r>
          </a:p>
        </p:txBody>
      </p:sp>
      <p:sp>
        <p:nvSpPr>
          <p:cNvPr id="29" name="text_3_27">
            <a:extLst xmlns:a="http://schemas.openxmlformats.org/drawingml/2006/main">
              <a:ext uri="{FF2B5EF4-FFF2-40B4-BE49-F238E27FC236}">
                <a16:creationId xmlns:a16="http://schemas.microsoft.com/office/drawing/2014/main" id="{75240050-E46E-4EB5-850D-2A5D3524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8882" y="5940072"/>
            <a:ext cx="2203630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Assist with the required </a:t>
            </a:r>
          </a:p>
        </p:txBody>
      </p:sp>
      <p:sp>
        <p:nvSpPr>
          <p:cNvPr id="30" name="text_3_28">
            <a:extLst xmlns:a="http://schemas.openxmlformats.org/drawingml/2006/main">
              <a:ext uri="{FF2B5EF4-FFF2-40B4-BE49-F238E27FC236}">
                <a16:creationId xmlns:a16="http://schemas.microsoft.com/office/drawing/2014/main" id="{5D432C01-3D86-4FDF-A376-0EBABDF9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8882" y="6157521"/>
            <a:ext cx="1156878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documents.</a:t>
            </a:r>
          </a:p>
        </p:txBody>
      </p:sp>
    </p:spTree>
    <p:extLst>
      <p:ext uri="{BB962C8B-B14F-4D97-AF65-F5344CB8AC3E}">
        <p14:creationId xmlns:p14="http://schemas.microsoft.com/office/powerpoint/2010/main" val="15489768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8C615-52EA-4890-8EEE-C19EA96873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31d43aa4b479d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4_1">
            <a:extLst xmlns:a="http://schemas.openxmlformats.org/drawingml/2006/main">
              <a:ext uri="{FF2B5EF4-FFF2-40B4-BE49-F238E27FC236}">
                <a16:creationId xmlns:a16="http://schemas.microsoft.com/office/drawing/2014/main" id="{09611BED-DC7F-47D8-9D27-789410B2B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4872598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Customer trust builds your reputation</a:t>
            </a:r>
          </a:p>
        </p:txBody>
      </p:sp>
      <p:sp>
        <p:nvSpPr>
          <p:cNvPr id="4" name="text_4_2">
            <a:extLst xmlns:a="http://schemas.openxmlformats.org/drawingml/2006/main">
              <a:ext uri="{FF2B5EF4-FFF2-40B4-BE49-F238E27FC236}">
                <a16:creationId xmlns:a16="http://schemas.microsoft.com/office/drawing/2014/main" id="{BEC53DD1-8470-4949-99F3-74CA59AF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5214175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ग्राहक का भरोसा, आपकी पहचान</a:t>
            </a:r>
          </a:p>
        </p:txBody>
      </p:sp>
      <p:sp>
        <p:nvSpPr>
          <p:cNvPr id="5" name="text_4_3">
            <a:extLst xmlns:a="http://schemas.openxmlformats.org/drawingml/2006/main">
              <a:ext uri="{FF2B5EF4-FFF2-40B4-BE49-F238E27FC236}">
                <a16:creationId xmlns:a16="http://schemas.microsoft.com/office/drawing/2014/main" id="{C222D67F-E5A5-4179-9BE5-9F03EAEA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6" name="text_4_4">
            <a:extLst xmlns:a="http://schemas.openxmlformats.org/drawingml/2006/main">
              <a:ext uri="{FF2B5EF4-FFF2-40B4-BE49-F238E27FC236}">
                <a16:creationId xmlns:a16="http://schemas.microsoft.com/office/drawing/2014/main" id="{41C0AB99-C16E-4AC4-B5F4-2FD6DCBB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04</a:t>
            </a:r>
          </a:p>
        </p:txBody>
      </p:sp>
      <p:sp>
        <p:nvSpPr>
          <p:cNvPr id="7" name="text_4_5">
            <a:extLst xmlns:a="http://schemas.openxmlformats.org/drawingml/2006/main">
              <a:ext uri="{FF2B5EF4-FFF2-40B4-BE49-F238E27FC236}">
                <a16:creationId xmlns:a16="http://schemas.microsoft.com/office/drawing/2014/main" id="{67169314-2BE5-42F7-9DD0-44A34F39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804" y="2220070"/>
            <a:ext cx="457311" cy="401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01</a:t>
            </a:r>
          </a:p>
        </p:txBody>
      </p:sp>
      <p:sp>
        <p:nvSpPr>
          <p:cNvPr id="8" name="text_4_6">
            <a:extLst xmlns:a="http://schemas.openxmlformats.org/drawingml/2006/main">
              <a:ext uri="{FF2B5EF4-FFF2-40B4-BE49-F238E27FC236}">
                <a16:creationId xmlns:a16="http://schemas.microsoft.com/office/drawing/2014/main" id="{75821DF6-85B0-4782-ACEB-DD4C4422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2221031"/>
            <a:ext cx="4273751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जरूरत की समझ / Understand needs</a:t>
            </a:r>
          </a:p>
        </p:txBody>
      </p:sp>
      <p:sp>
        <p:nvSpPr>
          <p:cNvPr id="9" name="text_4_7">
            <a:extLst xmlns:a="http://schemas.openxmlformats.org/drawingml/2006/main">
              <a:ext uri="{FF2B5EF4-FFF2-40B4-BE49-F238E27FC236}">
                <a16:creationId xmlns:a16="http://schemas.microsoft.com/office/drawing/2014/main" id="{875E1BDA-F290-4BE7-BEF8-3BCED4ADB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2708248"/>
            <a:ext cx="3317586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बजट, पसंद और खरीदने का उद्देश्य जानें।</a:t>
            </a:r>
          </a:p>
        </p:txBody>
      </p:sp>
      <p:sp>
        <p:nvSpPr>
          <p:cNvPr id="10" name="text_4_8">
            <a:extLst xmlns:a="http://schemas.openxmlformats.org/drawingml/2006/main">
              <a:ext uri="{FF2B5EF4-FFF2-40B4-BE49-F238E27FC236}">
                <a16:creationId xmlns:a16="http://schemas.microsoft.com/office/drawing/2014/main" id="{538B903D-FA5D-4F79-952A-B25466ED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3091857"/>
            <a:ext cx="4648026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Understand the budget, preferences and purpose.</a:t>
            </a:r>
          </a:p>
        </p:txBody>
      </p:sp>
      <p:sp>
        <p:nvSpPr>
          <p:cNvPr id="11" name="text_4_9">
            <a:extLst xmlns:a="http://schemas.openxmlformats.org/drawingml/2006/main">
              <a:ext uri="{FF2B5EF4-FFF2-40B4-BE49-F238E27FC236}">
                <a16:creationId xmlns:a16="http://schemas.microsoft.com/office/drawing/2014/main" id="{4C0BB3B6-4894-4BB1-94F5-7741F15C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804" y="3543791"/>
            <a:ext cx="457311" cy="401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02</a:t>
            </a:r>
          </a:p>
        </p:txBody>
      </p:sp>
      <p:sp>
        <p:nvSpPr>
          <p:cNvPr id="12" name="text_4_10">
            <a:extLst xmlns:a="http://schemas.openxmlformats.org/drawingml/2006/main">
              <a:ext uri="{FF2B5EF4-FFF2-40B4-BE49-F238E27FC236}">
                <a16:creationId xmlns:a16="http://schemas.microsoft.com/office/drawing/2014/main" id="{B893C5A5-C342-4C2F-919D-D815BBC7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3544753"/>
            <a:ext cx="3935518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स्पष्ट जानकारी / Clear information</a:t>
            </a:r>
          </a:p>
        </p:txBody>
      </p:sp>
      <p:sp>
        <p:nvSpPr>
          <p:cNvPr id="13" name="text_4_11">
            <a:extLst xmlns:a="http://schemas.openxmlformats.org/drawingml/2006/main">
              <a:ext uri="{FF2B5EF4-FFF2-40B4-BE49-F238E27FC236}">
                <a16:creationId xmlns:a16="http://schemas.microsoft.com/office/drawing/2014/main" id="{D65CF349-94CA-44AD-B2CF-FCD5C67A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4032338"/>
            <a:ext cx="2245797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कीमत और भुगतान की लिखि</a:t>
            </a:r>
          </a:p>
        </p:txBody>
      </p:sp>
      <p:sp>
        <p:nvSpPr>
          <p:cNvPr id="14" name="text_4_12">
            <a:extLst xmlns:a="http://schemas.openxmlformats.org/drawingml/2006/main">
              <a:ext uri="{FF2B5EF4-FFF2-40B4-BE49-F238E27FC236}">
                <a16:creationId xmlns:a16="http://schemas.microsoft.com/office/drawing/2014/main" id="{F3669B4A-80C9-4AD0-9DAF-4F5CBA87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320" y="4032338"/>
            <a:ext cx="1492380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त शर्तें साझा करें।</a:t>
            </a:r>
          </a:p>
        </p:txBody>
      </p:sp>
      <p:sp>
        <p:nvSpPr>
          <p:cNvPr id="15" name="text_4_13">
            <a:extLst xmlns:a="http://schemas.openxmlformats.org/drawingml/2006/main">
              <a:ext uri="{FF2B5EF4-FFF2-40B4-BE49-F238E27FC236}">
                <a16:creationId xmlns:a16="http://schemas.microsoft.com/office/drawing/2014/main" id="{93BC4A24-5488-4AD5-B051-E99DF4BD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4415947"/>
            <a:ext cx="4045679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Share the price and written payment terms.</a:t>
            </a:r>
          </a:p>
        </p:txBody>
      </p:sp>
      <p:sp>
        <p:nvSpPr>
          <p:cNvPr id="16" name="text_4_14">
            <a:extLst xmlns:a="http://schemas.openxmlformats.org/drawingml/2006/main">
              <a:ext uri="{FF2B5EF4-FFF2-40B4-BE49-F238E27FC236}">
                <a16:creationId xmlns:a16="http://schemas.microsoft.com/office/drawing/2014/main" id="{E76380D0-2844-4479-8841-8A2D764B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804" y="4867868"/>
            <a:ext cx="457311" cy="401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0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03</a:t>
            </a:r>
          </a:p>
        </p:txBody>
      </p:sp>
      <p:sp>
        <p:nvSpPr>
          <p:cNvPr id="17" name="text_4_15">
            <a:extLst xmlns:a="http://schemas.openxmlformats.org/drawingml/2006/main">
              <a:ext uri="{FF2B5EF4-FFF2-40B4-BE49-F238E27FC236}">
                <a16:creationId xmlns:a16="http://schemas.microsoft.com/office/drawing/2014/main" id="{C8ED7CF4-51F7-49A2-89D4-5DE366C3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4868829"/>
            <a:ext cx="3795851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लगातार सहयोग / Stay connected</a:t>
            </a:r>
          </a:p>
        </p:txBody>
      </p:sp>
      <p:sp>
        <p:nvSpPr>
          <p:cNvPr id="18" name="text_4_16">
            <a:extLst xmlns:a="http://schemas.openxmlformats.org/drawingml/2006/main">
              <a:ext uri="{FF2B5EF4-FFF2-40B4-BE49-F238E27FC236}">
                <a16:creationId xmlns:a16="http://schemas.microsoft.com/office/drawing/2014/main" id="{E9BA6D3F-F6A2-4C29-832D-7320DBDE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5356415"/>
            <a:ext cx="2896035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विज़िट के बाद सवालों का जवाब दें।</a:t>
            </a:r>
          </a:p>
        </p:txBody>
      </p:sp>
      <p:sp>
        <p:nvSpPr>
          <p:cNvPr id="19" name="text_4_17">
            <a:extLst xmlns:a="http://schemas.openxmlformats.org/drawingml/2006/main">
              <a:ext uri="{FF2B5EF4-FFF2-40B4-BE49-F238E27FC236}">
                <a16:creationId xmlns:a16="http://schemas.microsoft.com/office/drawing/2014/main" id="{EF6BB6DF-6F27-4E97-9518-508B1C99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274" y="5740023"/>
            <a:ext cx="3383150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Answer questions after the site visit.</a:t>
            </a:r>
          </a:p>
        </p:txBody>
      </p:sp>
    </p:spTree>
    <p:extLst>
      <p:ext uri="{BB962C8B-B14F-4D97-AF65-F5344CB8AC3E}">
        <p14:creationId xmlns:p14="http://schemas.microsoft.com/office/powerpoint/2010/main" val="34067736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F459F7-846C-41D6-8091-BB5635BF04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643e0814c4439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5_1">
            <a:extLst xmlns:a="http://schemas.openxmlformats.org/drawingml/2006/main">
              <a:ext uri="{FF2B5EF4-FFF2-40B4-BE49-F238E27FC236}">
                <a16:creationId xmlns:a16="http://schemas.microsoft.com/office/drawing/2014/main" id="{5B62AE42-AB76-478B-BD3D-8AEA29D0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3600785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Eight-level commission plan</a:t>
            </a:r>
          </a:p>
        </p:txBody>
      </p:sp>
      <p:sp>
        <p:nvSpPr>
          <p:cNvPr id="4" name="text_5_2">
            <a:extLst xmlns:a="http://schemas.openxmlformats.org/drawingml/2006/main">
              <a:ext uri="{FF2B5EF4-FFF2-40B4-BE49-F238E27FC236}">
                <a16:creationId xmlns:a16="http://schemas.microsoft.com/office/drawing/2014/main" id="{6FBC5AA0-878E-426C-B0B9-FD187D3F0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4514342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आठ स्तरों की कमीशन योजना</a:t>
            </a:r>
          </a:p>
        </p:txBody>
      </p:sp>
      <p:sp>
        <p:nvSpPr>
          <p:cNvPr id="5" name="text_5_3">
            <a:extLst xmlns:a="http://schemas.openxmlformats.org/drawingml/2006/main">
              <a:ext uri="{FF2B5EF4-FFF2-40B4-BE49-F238E27FC236}">
                <a16:creationId xmlns:a16="http://schemas.microsoft.com/office/drawing/2014/main" id="{548A1073-5972-4703-81E5-A3ADBB56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2749444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स्तर और पात्रता के अनुसार लागू दरें</a:t>
            </a:r>
          </a:p>
        </p:txBody>
      </p:sp>
      <p:sp>
        <p:nvSpPr>
          <p:cNvPr id="6" name="text_5_4">
            <a:extLst xmlns:a="http://schemas.openxmlformats.org/drawingml/2006/main">
              <a:ext uri="{FF2B5EF4-FFF2-40B4-BE49-F238E27FC236}">
                <a16:creationId xmlns:a16="http://schemas.microsoft.com/office/drawing/2014/main" id="{2B2AFDDE-0E32-4E46-8B47-EE7ED1EC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4427891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Rates apply according to the level and eligibility.</a:t>
            </a:r>
          </a:p>
        </p:txBody>
      </p:sp>
      <p:sp>
        <p:nvSpPr>
          <p:cNvPr id="7" name="text_5_5">
            <a:extLst xmlns:a="http://schemas.openxmlformats.org/drawingml/2006/main">
              <a:ext uri="{FF2B5EF4-FFF2-40B4-BE49-F238E27FC236}">
                <a16:creationId xmlns:a16="http://schemas.microsoft.com/office/drawing/2014/main" id="{8455940C-F724-471C-B9A8-E1A7C2D3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8" name="text_5_6">
            <a:extLst xmlns:a="http://schemas.openxmlformats.org/drawingml/2006/main">
              <a:ext uri="{FF2B5EF4-FFF2-40B4-BE49-F238E27FC236}">
                <a16:creationId xmlns:a16="http://schemas.microsoft.com/office/drawing/2014/main" id="{AF402B2E-2EFA-433A-84D7-FB73CA8B1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05</a:t>
            </a:r>
          </a:p>
        </p:txBody>
      </p:sp>
      <p:sp>
        <p:nvSpPr>
          <p:cNvPr id="9" name="text_5_7">
            <a:extLst xmlns:a="http://schemas.openxmlformats.org/drawingml/2006/main">
              <a:ext uri="{FF2B5EF4-FFF2-40B4-BE49-F238E27FC236}">
                <a16:creationId xmlns:a16="http://schemas.microsoft.com/office/drawing/2014/main" id="{7F9E9A10-790E-4447-95D8-9AE359CC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34954"/>
            <a:ext cx="5962444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भुगतान स्वीकृत शर्तों के अनुसार है। इन दरों का योग किसी एक एसोसिएट की कमाई नहीं है।</a:t>
            </a:r>
          </a:p>
        </p:txBody>
      </p:sp>
      <p:sp>
        <p:nvSpPr>
          <p:cNvPr id="10" name="text_5_8">
            <a:extLst xmlns:a="http://schemas.openxmlformats.org/drawingml/2006/main">
              <a:ext uri="{FF2B5EF4-FFF2-40B4-BE49-F238E27FC236}">
                <a16:creationId xmlns:a16="http://schemas.microsoft.com/office/drawing/2014/main" id="{27585550-72A2-43FA-B6C7-16ECC051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160376"/>
            <a:ext cx="7368079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Payouts follow approved terms. The sum of these rates is not the income of one associate.</a:t>
            </a:r>
          </a:p>
        </p:txBody>
      </p:sp>
      <p:graphicFrame>
        <p:nvGraphicFramePr>
          <p:cNvPr id="11" name="Chart">
            <a:extLst xmlns:a="http://schemas.openxmlformats.org/drawingml/2006/main">
              <a:ext uri="{FF2B5EF4-FFF2-40B4-BE49-F238E27FC236}">
                <a16:creationId xmlns:a16="http://schemas.microsoft.com/office/drawing/2014/main" id="{0A3256B4-9A7F-49DF-AABC-D0B251A47224}"/>
              </a:ext>
            </a:extLst>
          </p:cNvPr>
          <p:cNvGraphicFramePr/>
          <p:nvPr/>
        </p:nvGraphicFramePr>
        <p:xfrm>
          <a:off xmlns:a="http://schemas.openxmlformats.org/drawingml/2006/main" x="733425" y="2419350"/>
          <a:ext xmlns:a="http://schemas.openxmlformats.org/drawingml/2006/main" cx="10858500" cy="32766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60c085be4a14d21"/>
          </a:graphicData>
        </a:graphic>
      </p:graphicFrame>
    </p:spTree>
    <p:extLst>
      <p:ext uri="{BB962C8B-B14F-4D97-AF65-F5344CB8AC3E}">
        <p14:creationId xmlns:p14="http://schemas.microsoft.com/office/powerpoint/2010/main" val="90444978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EDEC2-B4FC-41EA-ADD7-9595E2CF64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39eab84e44940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6_1">
            <a:extLst xmlns:a="http://schemas.openxmlformats.org/drawingml/2006/main">
              <a:ext uri="{FF2B5EF4-FFF2-40B4-BE49-F238E27FC236}">
                <a16:creationId xmlns:a16="http://schemas.microsoft.com/office/drawing/2014/main" id="{9BF7AC9B-1563-431C-8748-463601F8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4322759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Commission example at a 9% rate</a:t>
            </a:r>
          </a:p>
        </p:txBody>
      </p:sp>
      <p:sp>
        <p:nvSpPr>
          <p:cNvPr id="4" name="text_6_2">
            <a:extLst xmlns:a="http://schemas.openxmlformats.org/drawingml/2006/main">
              <a:ext uri="{FF2B5EF4-FFF2-40B4-BE49-F238E27FC236}">
                <a16:creationId xmlns:a16="http://schemas.microsoft.com/office/drawing/2014/main" id="{76BE445D-CFD4-486D-92F9-86EF40E50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4975071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9% दर पर कमीशन का उदाहरण</a:t>
            </a:r>
          </a:p>
        </p:txBody>
      </p:sp>
      <p:sp>
        <p:nvSpPr>
          <p:cNvPr id="5" name="text_6_3">
            <a:extLst xmlns:a="http://schemas.openxmlformats.org/drawingml/2006/main">
              <a:ext uri="{FF2B5EF4-FFF2-40B4-BE49-F238E27FC236}">
                <a16:creationId xmlns:a16="http://schemas.microsoft.com/office/drawing/2014/main" id="{B39068FB-76E2-467B-8C20-A3CA1798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3570255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यदि आपकी पात्र प्राप्त राशि पर 9% दर लागू हो</a:t>
            </a:r>
          </a:p>
        </p:txBody>
      </p:sp>
      <p:sp>
        <p:nvSpPr>
          <p:cNvPr id="6" name="text_6_4">
            <a:extLst xmlns:a="http://schemas.openxmlformats.org/drawingml/2006/main">
              <a:ext uri="{FF2B5EF4-FFF2-40B4-BE49-F238E27FC236}">
                <a16:creationId xmlns:a16="http://schemas.microsoft.com/office/drawing/2014/main" id="{66D29FB6-0B1F-449F-B05E-28C164DC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4839234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If a 9% rate applies to your eligible amount received.</a:t>
            </a:r>
          </a:p>
        </p:txBody>
      </p:sp>
      <p:sp>
        <p:nvSpPr>
          <p:cNvPr id="7" name="text_6_5">
            <a:extLst xmlns:a="http://schemas.openxmlformats.org/drawingml/2006/main">
              <a:ext uri="{FF2B5EF4-FFF2-40B4-BE49-F238E27FC236}">
                <a16:creationId xmlns:a16="http://schemas.microsoft.com/office/drawing/2014/main" id="{B404CB2F-527E-4BFD-89F8-4616EA61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8" name="text_6_6">
            <a:extLst xmlns:a="http://schemas.openxmlformats.org/drawingml/2006/main">
              <a:ext uri="{FF2B5EF4-FFF2-40B4-BE49-F238E27FC236}">
                <a16:creationId xmlns:a16="http://schemas.microsoft.com/office/drawing/2014/main" id="{20C504F6-9602-40CE-B50A-703091568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06</a:t>
            </a:r>
          </a:p>
        </p:txBody>
      </p:sp>
      <p:sp>
        <p:nvSpPr>
          <p:cNvPr id="9" name="text_6_7">
            <a:extLst xmlns:a="http://schemas.openxmlformats.org/drawingml/2006/main">
              <a:ext uri="{FF2B5EF4-FFF2-40B4-BE49-F238E27FC236}">
                <a16:creationId xmlns:a16="http://schemas.microsoft.com/office/drawing/2014/main" id="{A3DE4E9F-4F66-43CB-B25C-9535358C4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4682" y="5472904"/>
            <a:ext cx="3512372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पात्र प्राप्त राशि / Eligible amount received</a:t>
            </a:r>
          </a:p>
        </p:txBody>
      </p:sp>
      <p:sp>
        <p:nvSpPr>
          <p:cNvPr id="10" name="text_6_8">
            <a:extLst xmlns:a="http://schemas.openxmlformats.org/drawingml/2006/main">
              <a:ext uri="{FF2B5EF4-FFF2-40B4-BE49-F238E27FC236}">
                <a16:creationId xmlns:a16="http://schemas.microsoft.com/office/drawing/2014/main" id="{269E6C92-DB78-4FCB-8199-236683FDE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874537"/>
            <a:ext cx="1323577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केवल उदाहरण, निश्चि</a:t>
            </a:r>
          </a:p>
        </p:txBody>
      </p:sp>
      <p:sp>
        <p:nvSpPr>
          <p:cNvPr id="11" name="text_6_9">
            <a:extLst xmlns:a="http://schemas.openxmlformats.org/drawingml/2006/main">
              <a:ext uri="{FF2B5EF4-FFF2-40B4-BE49-F238E27FC236}">
                <a16:creationId xmlns:a16="http://schemas.microsoft.com/office/drawing/2014/main" id="{FADF7D8D-03EB-4725-A283-5C80ECA5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1642" y="5874537"/>
            <a:ext cx="4875388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त या मासिक आय का वादा नहीं। भुगतान लागू शर्तों और कटौतियों पर निर्भर है।</a:t>
            </a:r>
          </a:p>
        </p:txBody>
      </p:sp>
      <p:sp>
        <p:nvSpPr>
          <p:cNvPr id="12" name="text_6_10">
            <a:extLst xmlns:a="http://schemas.openxmlformats.org/drawingml/2006/main">
              <a:ext uri="{FF2B5EF4-FFF2-40B4-BE49-F238E27FC236}">
                <a16:creationId xmlns:a16="http://schemas.microsoft.com/office/drawing/2014/main" id="{8D335779-1389-4405-9F41-5C21C5D89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178968"/>
            <a:ext cx="8200618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Illustration only, not guaranteed or monthly income. Payouts depend on applicable terms and deductions.</a:t>
            </a:r>
          </a:p>
        </p:txBody>
      </p:sp>
      <p:graphicFrame>
        <p:nvGraphicFramePr>
          <p:cNvPr id="13" name="Chart">
            <a:extLst xmlns:a="http://schemas.openxmlformats.org/drawingml/2006/main">
              <a:ext uri="{FF2B5EF4-FFF2-40B4-BE49-F238E27FC236}">
                <a16:creationId xmlns:a16="http://schemas.microsoft.com/office/drawing/2014/main" id="{EB67F0BF-6342-476F-8506-D4B258A7B1C0}"/>
              </a:ext>
            </a:extLst>
          </p:cNvPr>
          <p:cNvGraphicFramePr/>
          <p:nvPr/>
        </p:nvGraphicFramePr>
        <p:xfrm>
          <a:off xmlns:a="http://schemas.openxmlformats.org/drawingml/2006/main" x="4552950" y="2390775"/>
          <a:ext xmlns:a="http://schemas.openxmlformats.org/drawingml/2006/main" cx="6953250" cy="30289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eb734770e6545d5"/>
          </a:graphicData>
        </a:graphic>
      </p:graphicFrame>
    </p:spTree>
    <p:extLst>
      <p:ext uri="{BB962C8B-B14F-4D97-AF65-F5344CB8AC3E}">
        <p14:creationId xmlns:p14="http://schemas.microsoft.com/office/powerpoint/2010/main" val="1051363645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DC132-FDA5-43EB-8B9B-612D5F8CE2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111b727be448a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7_1">
            <a:extLst xmlns:a="http://schemas.openxmlformats.org/drawingml/2006/main">
              <a:ext uri="{FF2B5EF4-FFF2-40B4-BE49-F238E27FC236}">
                <a16:creationId xmlns:a16="http://schemas.microsoft.com/office/drawing/2014/main" id="{C5D6A2F6-7549-41D5-B6D6-FF40EFBC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4597926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An opportunity to grow with a team</a:t>
            </a:r>
          </a:p>
        </p:txBody>
      </p:sp>
      <p:sp>
        <p:nvSpPr>
          <p:cNvPr id="4" name="text_7_2">
            <a:extLst xmlns:a="http://schemas.openxmlformats.org/drawingml/2006/main">
              <a:ext uri="{FF2B5EF4-FFF2-40B4-BE49-F238E27FC236}">
                <a16:creationId xmlns:a16="http://schemas.microsoft.com/office/drawing/2014/main" id="{CF2A5DEB-ACB2-471F-9506-5DC9FCBC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4752969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टीम के साथ विस्तार का अवसर</a:t>
            </a:r>
          </a:p>
        </p:txBody>
      </p:sp>
      <p:sp>
        <p:nvSpPr>
          <p:cNvPr id="5" name="text_7_3">
            <a:extLst xmlns:a="http://schemas.openxmlformats.org/drawingml/2006/main">
              <a:ext uri="{FF2B5EF4-FFF2-40B4-BE49-F238E27FC236}">
                <a16:creationId xmlns:a16="http://schemas.microsoft.com/office/drawing/2014/main" id="{ADB4E06A-EFD2-4073-ABBD-C3698E9A3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4712370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स्वयं काम करें और सहयोगियों को व्यवसाय समझने में मदद दें।</a:t>
            </a:r>
          </a:p>
        </p:txBody>
      </p:sp>
      <p:sp>
        <p:nvSpPr>
          <p:cNvPr id="6" name="text_7_4">
            <a:extLst xmlns:a="http://schemas.openxmlformats.org/drawingml/2006/main">
              <a:ext uri="{FF2B5EF4-FFF2-40B4-BE49-F238E27FC236}">
                <a16:creationId xmlns:a16="http://schemas.microsoft.com/office/drawing/2014/main" id="{D153EB8C-B5BB-4743-BA3D-93CF05A3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6103543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Build your own business and help associates understand the work.</a:t>
            </a:r>
          </a:p>
        </p:txBody>
      </p:sp>
      <p:sp>
        <p:nvSpPr>
          <p:cNvPr id="7" name="text_7_5">
            <a:extLst xmlns:a="http://schemas.openxmlformats.org/drawingml/2006/main">
              <a:ext uri="{FF2B5EF4-FFF2-40B4-BE49-F238E27FC236}">
                <a16:creationId xmlns:a16="http://schemas.microsoft.com/office/drawing/2014/main" id="{DAF71E3A-3AA2-4CC3-999C-4CEC6094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8" name="text_7_6">
            <a:extLst xmlns:a="http://schemas.openxmlformats.org/drawingml/2006/main">
              <a:ext uri="{FF2B5EF4-FFF2-40B4-BE49-F238E27FC236}">
                <a16:creationId xmlns:a16="http://schemas.microsoft.com/office/drawing/2014/main" id="{C703057D-EB4D-44EC-95DA-1557C7621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07</a:t>
            </a:r>
          </a:p>
        </p:txBody>
      </p:sp>
      <p:sp>
        <p:nvSpPr>
          <p:cNvPr id="9" name="text_7_7">
            <a:extLst xmlns:a="http://schemas.openxmlformats.org/drawingml/2006/main">
              <a:ext uri="{FF2B5EF4-FFF2-40B4-BE49-F238E27FC236}">
                <a16:creationId xmlns:a16="http://schemas.microsoft.com/office/drawing/2014/main" id="{794FAF22-BD95-41A0-B8CB-E6EE1ADE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562540"/>
            <a:ext cx="502039" cy="413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व्यक्ति</a:t>
            </a:r>
          </a:p>
        </p:txBody>
      </p:sp>
      <p:sp>
        <p:nvSpPr>
          <p:cNvPr id="10" name="text_7_8">
            <a:extLst xmlns:a="http://schemas.openxmlformats.org/drawingml/2006/main">
              <a:ext uri="{FF2B5EF4-FFF2-40B4-BE49-F238E27FC236}">
                <a16:creationId xmlns:a16="http://schemas.microsoft.com/office/drawing/2014/main" id="{D8C3E6EA-DB02-4BAC-A5D3-E1169A3E0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0955" y="2562540"/>
            <a:ext cx="1460433" cy="413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गत व्यवसाय</a:t>
            </a:r>
          </a:p>
        </p:txBody>
      </p:sp>
      <p:sp>
        <p:nvSpPr>
          <p:cNvPr id="11" name="text_7_9">
            <a:extLst xmlns:a="http://schemas.openxmlformats.org/drawingml/2006/main">
              <a:ext uri="{FF2B5EF4-FFF2-40B4-BE49-F238E27FC236}">
                <a16:creationId xmlns:a16="http://schemas.microsoft.com/office/drawing/2014/main" id="{AA95146A-B41F-4E41-AFCC-4F3135CF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985778"/>
            <a:ext cx="2017379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Personal business</a:t>
            </a:r>
          </a:p>
        </p:txBody>
      </p:sp>
      <p:sp>
        <p:nvSpPr>
          <p:cNvPr id="12" name="text_7_10">
            <a:extLst xmlns:a="http://schemas.openxmlformats.org/drawingml/2006/main">
              <a:ext uri="{FF2B5EF4-FFF2-40B4-BE49-F238E27FC236}">
                <a16:creationId xmlns:a16="http://schemas.microsoft.com/office/drawing/2014/main" id="{A398DD7A-15B1-49FE-B0FC-B7105FE62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384689"/>
            <a:ext cx="3128585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अपने ग्राहकों की पात्र बिक्री पर कमाई।</a:t>
            </a:r>
          </a:p>
        </p:txBody>
      </p:sp>
      <p:sp>
        <p:nvSpPr>
          <p:cNvPr id="13" name="text_7_11">
            <a:extLst xmlns:a="http://schemas.openxmlformats.org/drawingml/2006/main">
              <a:ext uri="{FF2B5EF4-FFF2-40B4-BE49-F238E27FC236}">
                <a16:creationId xmlns:a16="http://schemas.microsoft.com/office/drawing/2014/main" id="{0783054A-5A90-480A-AB10-B11418A5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67942"/>
            <a:ext cx="4192129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Earn on eligible sales to your own customers.</a:t>
            </a:r>
          </a:p>
        </p:txBody>
      </p:sp>
      <p:sp>
        <p:nvSpPr>
          <p:cNvPr id="14" name="text_7_12">
            <a:extLst xmlns:a="http://schemas.openxmlformats.org/drawingml/2006/main">
              <a:ext uri="{FF2B5EF4-FFF2-40B4-BE49-F238E27FC236}">
                <a16:creationId xmlns:a16="http://schemas.microsoft.com/office/drawing/2014/main" id="{AD9BF1B4-E3AF-4F1E-A422-9F7E8D371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305298"/>
            <a:ext cx="1528467" cy="4136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17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टीम व्यवसाय</a:t>
            </a:r>
          </a:p>
        </p:txBody>
      </p:sp>
      <p:sp>
        <p:nvSpPr>
          <p:cNvPr id="15" name="text_7_13">
            <a:extLst xmlns:a="http://schemas.openxmlformats.org/drawingml/2006/main">
              <a:ext uri="{FF2B5EF4-FFF2-40B4-BE49-F238E27FC236}">
                <a16:creationId xmlns:a16="http://schemas.microsoft.com/office/drawing/2014/main" id="{92CACFF9-1532-4B86-B1DD-86B5D788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28904"/>
            <a:ext cx="1670615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650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Team business</a:t>
            </a:r>
          </a:p>
        </p:txBody>
      </p:sp>
      <p:sp>
        <p:nvSpPr>
          <p:cNvPr id="16" name="text_7_14">
            <a:extLst xmlns:a="http://schemas.openxmlformats.org/drawingml/2006/main">
              <a:ext uri="{FF2B5EF4-FFF2-40B4-BE49-F238E27FC236}">
                <a16:creationId xmlns:a16="http://schemas.microsoft.com/office/drawing/2014/main" id="{BE443D28-B729-4ADA-9152-D17288ACA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127815"/>
            <a:ext cx="3511575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729" b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पात्र टीम व्यवसाय पर स्तर के अनुसार आय।</a:t>
            </a:r>
          </a:p>
        </p:txBody>
      </p:sp>
      <p:sp>
        <p:nvSpPr>
          <p:cNvPr id="17" name="text_7_15">
            <a:extLst xmlns:a="http://schemas.openxmlformats.org/drawingml/2006/main">
              <a:ext uri="{FF2B5EF4-FFF2-40B4-BE49-F238E27FC236}">
                <a16:creationId xmlns:a16="http://schemas.microsoft.com/office/drawing/2014/main" id="{336368C1-FD96-411B-B350-32FCA7B8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520427"/>
            <a:ext cx="3685950" cy="2974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Level income on eligible team business.</a:t>
            </a:r>
          </a:p>
        </p:txBody>
      </p:sp>
      <p:sp>
        <p:nvSpPr>
          <p:cNvPr id="18" name="text_7_16">
            <a:extLst xmlns:a="http://schemas.openxmlformats.org/drawingml/2006/main">
              <a:ext uri="{FF2B5EF4-FFF2-40B4-BE49-F238E27FC236}">
                <a16:creationId xmlns:a16="http://schemas.microsoft.com/office/drawing/2014/main" id="{F086F5D0-D044-4DCE-B7D6-47D257EE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064846"/>
            <a:ext cx="10675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केवल किसी व्यक्ति</a:t>
            </a:r>
          </a:p>
        </p:txBody>
      </p:sp>
      <p:sp>
        <p:nvSpPr>
          <p:cNvPr id="19" name="text_7_17">
            <a:extLst xmlns:a="http://schemas.openxmlformats.org/drawingml/2006/main">
              <a:ext uri="{FF2B5EF4-FFF2-40B4-BE49-F238E27FC236}">
                <a16:creationId xmlns:a16="http://schemas.microsoft.com/office/drawing/2014/main" id="{CDB391B5-8ED8-4F57-9B98-26554C84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3159" y="6064846"/>
            <a:ext cx="1516832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 को जोड़ने से आय सुनिश्चि</a:t>
            </a:r>
          </a:p>
        </p:txBody>
      </p:sp>
      <p:sp>
        <p:nvSpPr>
          <p:cNvPr id="20" name="text_7_18">
            <a:extLst xmlns:a="http://schemas.openxmlformats.org/drawingml/2006/main">
              <a:ext uri="{FF2B5EF4-FFF2-40B4-BE49-F238E27FC236}">
                <a16:creationId xmlns:a16="http://schemas.microsoft.com/office/drawing/2014/main" id="{7467D737-05BE-4D00-8AB0-21D3FC05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64" y="6064846"/>
            <a:ext cx="868910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त नहीं होती।</a:t>
            </a:r>
          </a:p>
        </p:txBody>
      </p:sp>
      <p:sp>
        <p:nvSpPr>
          <p:cNvPr id="21" name="text_7_19">
            <a:extLst xmlns:a="http://schemas.openxmlformats.org/drawingml/2006/main">
              <a:ext uri="{FF2B5EF4-FFF2-40B4-BE49-F238E27FC236}">
                <a16:creationId xmlns:a16="http://schemas.microsoft.com/office/drawing/2014/main" id="{2141213C-23D7-45E2-B79D-0AE5B5E6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285530"/>
            <a:ext cx="3815937" cy="245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19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Adding a person alone does not guarantee income.</a:t>
            </a:r>
          </a:p>
        </p:txBody>
      </p:sp>
    </p:spTree>
    <p:extLst>
      <p:ext uri="{BB962C8B-B14F-4D97-AF65-F5344CB8AC3E}">
        <p14:creationId xmlns:p14="http://schemas.microsoft.com/office/powerpoint/2010/main" val="173172911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FABB7-F6DB-4138-92EA-4922863AF9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3d41ade3a64b4b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8_1">
            <a:extLst xmlns:a="http://schemas.openxmlformats.org/drawingml/2006/main">
              <a:ext uri="{FF2B5EF4-FFF2-40B4-BE49-F238E27FC236}">
                <a16:creationId xmlns:a16="http://schemas.microsoft.com/office/drawing/2014/main" id="{ECAADA2E-3C66-4AB1-AB40-0D8BB05D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3563633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Questions before you begin</a:t>
            </a:r>
          </a:p>
        </p:txBody>
      </p:sp>
      <p:sp>
        <p:nvSpPr>
          <p:cNvPr id="4" name="text_8_2">
            <a:extLst xmlns:a="http://schemas.openxmlformats.org/drawingml/2006/main">
              <a:ext uri="{FF2B5EF4-FFF2-40B4-BE49-F238E27FC236}">
                <a16:creationId xmlns:a16="http://schemas.microsoft.com/office/drawing/2014/main" id="{40ED3C51-119B-4E1C-8DA4-F28D71EC8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4301477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जुड़ने से पहले आपके सवाल</a:t>
            </a:r>
          </a:p>
        </p:txBody>
      </p:sp>
      <p:sp>
        <p:nvSpPr>
          <p:cNvPr id="5" name="text_8_3">
            <a:extLst xmlns:a="http://schemas.openxmlformats.org/drawingml/2006/main">
              <a:ext uri="{FF2B5EF4-FFF2-40B4-BE49-F238E27FC236}">
                <a16:creationId xmlns:a16="http://schemas.microsoft.com/office/drawing/2014/main" id="{3C3C2CE8-E8E8-47BC-8CAC-96373820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6" name="text_8_4">
            <a:extLst xmlns:a="http://schemas.openxmlformats.org/drawingml/2006/main">
              <a:ext uri="{FF2B5EF4-FFF2-40B4-BE49-F238E27FC236}">
                <a16:creationId xmlns:a16="http://schemas.microsoft.com/office/drawing/2014/main" id="{4991E5F2-331C-4FE2-988E-6E4B2E91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08</a:t>
            </a:r>
          </a:p>
        </p:txBody>
      </p:sp>
      <p:sp>
        <p:nvSpPr>
          <p:cNvPr id="7" name="text_8_5">
            <a:extLst xmlns:a="http://schemas.openxmlformats.org/drawingml/2006/main">
              <a:ext uri="{FF2B5EF4-FFF2-40B4-BE49-F238E27FC236}">
                <a16:creationId xmlns:a16="http://schemas.microsoft.com/office/drawing/2014/main" id="{972BD8CD-2813-41F4-B2F6-CE6D6F60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277" y="1934697"/>
            <a:ext cx="1197315" cy="30216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724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?</a:t>
            </a:r>
          </a:p>
        </p:txBody>
      </p:sp>
      <p:sp>
        <p:nvSpPr>
          <p:cNvPr id="8" name="text_8_6">
            <a:extLst xmlns:a="http://schemas.openxmlformats.org/drawingml/2006/main">
              <a:ext uri="{FF2B5EF4-FFF2-40B4-BE49-F238E27FC236}">
                <a16:creationId xmlns:a16="http://schemas.microsoft.com/office/drawing/2014/main" id="{80E3BEF4-3F9C-4257-9F45-55B74285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269159"/>
            <a:ext cx="1439537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स्पष्ट जानकारी</a:t>
            </a:r>
          </a:p>
        </p:txBody>
      </p:sp>
      <p:sp>
        <p:nvSpPr>
          <p:cNvPr id="9" name="text_8_7">
            <a:extLst xmlns:a="http://schemas.openxmlformats.org/drawingml/2006/main">
              <a:ext uri="{FF2B5EF4-FFF2-40B4-BE49-F238E27FC236}">
                <a16:creationId xmlns:a16="http://schemas.microsoft.com/office/drawing/2014/main" id="{25FF5E41-00FA-4837-8E19-DF8A14A06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719528"/>
            <a:ext cx="1915776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Clear information</a:t>
            </a:r>
          </a:p>
        </p:txBody>
      </p:sp>
      <p:sp>
        <p:nvSpPr>
          <p:cNvPr id="10" name="text_8_8">
            <a:extLst xmlns:a="http://schemas.openxmlformats.org/drawingml/2006/main">
              <a:ext uri="{FF2B5EF4-FFF2-40B4-BE49-F238E27FC236}">
                <a16:creationId xmlns:a16="http://schemas.microsoft.com/office/drawing/2014/main" id="{9A83EFFE-7A84-49E2-99DD-CC0268510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1994369"/>
            <a:ext cx="3659069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शुरुआत कैसे होगी? / How do I start?</a:t>
            </a:r>
          </a:p>
        </p:txBody>
      </p:sp>
      <p:sp>
        <p:nvSpPr>
          <p:cNvPr id="11" name="text_8_9">
            <a:extLst xmlns:a="http://schemas.openxmlformats.org/drawingml/2006/main">
              <a:ext uri="{FF2B5EF4-FFF2-40B4-BE49-F238E27FC236}">
                <a16:creationId xmlns:a16="http://schemas.microsoft.com/office/drawing/2014/main" id="{B44E6144-B310-4AD7-B156-A1A73573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2395646"/>
            <a:ext cx="3811486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प्रोजेक्ट और शर्तें समझकर ग्राहक बातचीत शुरू करें।</a:t>
            </a:r>
          </a:p>
        </p:txBody>
      </p:sp>
      <p:sp>
        <p:nvSpPr>
          <p:cNvPr id="12" name="text_8_10">
            <a:extLst xmlns:a="http://schemas.openxmlformats.org/drawingml/2006/main">
              <a:ext uri="{FF2B5EF4-FFF2-40B4-BE49-F238E27FC236}">
                <a16:creationId xmlns:a16="http://schemas.microsoft.com/office/drawing/2014/main" id="{CC3F539B-3A6D-47A8-8F86-E3AA895ED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2730312"/>
            <a:ext cx="5464198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Learn the project and terms, then begin customer discussions.</a:t>
            </a:r>
          </a:p>
        </p:txBody>
      </p:sp>
      <p:sp>
        <p:nvSpPr>
          <p:cNvPr id="13" name="text_8_11">
            <a:extLst xmlns:a="http://schemas.openxmlformats.org/drawingml/2006/main">
              <a:ext uri="{FF2B5EF4-FFF2-40B4-BE49-F238E27FC236}">
                <a16:creationId xmlns:a16="http://schemas.microsoft.com/office/drawing/2014/main" id="{FB6C1EAA-1A96-40F3-AAC4-83118EE4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3099218"/>
            <a:ext cx="4750225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कमाई का आधार? / What determines income?</a:t>
            </a:r>
          </a:p>
        </p:txBody>
      </p:sp>
      <p:sp>
        <p:nvSpPr>
          <p:cNvPr id="14" name="text_8_12">
            <a:extLst xmlns:a="http://schemas.openxmlformats.org/drawingml/2006/main">
              <a:ext uri="{FF2B5EF4-FFF2-40B4-BE49-F238E27FC236}">
                <a16:creationId xmlns:a16="http://schemas.microsoft.com/office/drawing/2014/main" id="{DF9FD55D-8109-4D91-A2F2-2CC43ABE3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3500483"/>
            <a:ext cx="3704565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प्राप्त भुगतान की पात्र राशि, लागू स्तर और योजना।</a:t>
            </a:r>
          </a:p>
        </p:txBody>
      </p:sp>
      <p:sp>
        <p:nvSpPr>
          <p:cNvPr id="15" name="text_8_13">
            <a:extLst xmlns:a="http://schemas.openxmlformats.org/drawingml/2006/main">
              <a:ext uri="{FF2B5EF4-FFF2-40B4-BE49-F238E27FC236}">
                <a16:creationId xmlns:a16="http://schemas.microsoft.com/office/drawing/2014/main" id="{1E5AF104-0433-4363-A805-77B5F550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3835161"/>
            <a:ext cx="5656891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Eligible receipts, the applicable level and plan determine income.</a:t>
            </a:r>
          </a:p>
        </p:txBody>
      </p:sp>
      <p:sp>
        <p:nvSpPr>
          <p:cNvPr id="16" name="text_8_14">
            <a:extLst xmlns:a="http://schemas.openxmlformats.org/drawingml/2006/main">
              <a:ext uri="{FF2B5EF4-FFF2-40B4-BE49-F238E27FC236}">
                <a16:creationId xmlns:a16="http://schemas.microsoft.com/office/drawing/2014/main" id="{76CFDD68-CC52-48D4-9D99-A2B3C313A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4204055"/>
            <a:ext cx="3652946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भुगतान कब? / When will I be paid?</a:t>
            </a:r>
          </a:p>
        </p:txBody>
      </p:sp>
      <p:sp>
        <p:nvSpPr>
          <p:cNvPr id="17" name="text_8_15">
            <a:extLst xmlns:a="http://schemas.openxmlformats.org/drawingml/2006/main">
              <a:ext uri="{FF2B5EF4-FFF2-40B4-BE49-F238E27FC236}">
                <a16:creationId xmlns:a16="http://schemas.microsoft.com/office/drawing/2014/main" id="{07645383-683B-494A-8BD5-B0E6C726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4605319"/>
            <a:ext cx="4196321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पात्र क्लोजिंग और अनुमोदन के बाद कंपनी की प्रक्रिया से।</a:t>
            </a:r>
          </a:p>
        </p:txBody>
      </p:sp>
      <p:sp>
        <p:nvSpPr>
          <p:cNvPr id="18" name="text_8_16">
            <a:extLst xmlns:a="http://schemas.openxmlformats.org/drawingml/2006/main">
              <a:ext uri="{FF2B5EF4-FFF2-40B4-BE49-F238E27FC236}">
                <a16:creationId xmlns:a16="http://schemas.microsoft.com/office/drawing/2014/main" id="{E04D98E3-9F59-4409-840C-7FCF676A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4939998"/>
            <a:ext cx="5560001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After eligible closing and approval, under the company process.</a:t>
            </a:r>
          </a:p>
        </p:txBody>
      </p:sp>
      <p:sp>
        <p:nvSpPr>
          <p:cNvPr id="19" name="text_8_17">
            <a:extLst xmlns:a="http://schemas.openxmlformats.org/drawingml/2006/main">
              <a:ext uri="{FF2B5EF4-FFF2-40B4-BE49-F238E27FC236}">
                <a16:creationId xmlns:a16="http://schemas.microsoft.com/office/drawing/2014/main" id="{D530C2BE-A9C5-4858-953C-94508440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5308891"/>
            <a:ext cx="3395630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729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क्या तैयार रखें? / What do I need?</a:t>
            </a:r>
          </a:p>
        </p:txBody>
      </p:sp>
      <p:sp>
        <p:nvSpPr>
          <p:cNvPr id="20" name="text_8_18">
            <a:extLst xmlns:a="http://schemas.openxmlformats.org/drawingml/2006/main">
              <a:ext uri="{FF2B5EF4-FFF2-40B4-BE49-F238E27FC236}">
                <a16:creationId xmlns:a16="http://schemas.microsoft.com/office/drawing/2014/main" id="{A57F05CC-DB29-4029-AC55-B4FE4D608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5710168"/>
            <a:ext cx="4010927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स्पॉन्सर की जानकारी, नाम, मोबाइल, ईमेल और PAN।</a:t>
            </a:r>
          </a:p>
        </p:txBody>
      </p:sp>
      <p:sp>
        <p:nvSpPr>
          <p:cNvPr id="21" name="text_8_19">
            <a:extLst xmlns:a="http://schemas.openxmlformats.org/drawingml/2006/main">
              <a:ext uri="{FF2B5EF4-FFF2-40B4-BE49-F238E27FC236}">
                <a16:creationId xmlns:a16="http://schemas.microsoft.com/office/drawing/2014/main" id="{43EA277C-3975-437D-9526-879B87F8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556" y="6045190"/>
            <a:ext cx="5093507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Keep sponsor details, name, mobile, email and PAN ready.</a:t>
            </a:r>
          </a:p>
        </p:txBody>
      </p:sp>
    </p:spTree>
    <p:extLst>
      <p:ext uri="{BB962C8B-B14F-4D97-AF65-F5344CB8AC3E}">
        <p14:creationId xmlns:p14="http://schemas.microsoft.com/office/powerpoint/2010/main" val="133044151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07DDF-9951-4DC9-B6EE-A154BC312B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031984b5334e79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9_1">
            <a:extLst xmlns:a="http://schemas.openxmlformats.org/drawingml/2006/main">
              <a:ext uri="{FF2B5EF4-FFF2-40B4-BE49-F238E27FC236}">
                <a16:creationId xmlns:a16="http://schemas.microsoft.com/office/drawing/2014/main" id="{A78A826C-A413-4B16-9C15-EDD34E99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3156"/>
            <a:ext cx="2282904" cy="375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defPPr>
            <a:lvl1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1pPr>
            <a:lvl2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2pPr>
            <a:lvl3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3pPr>
            <a:lvl4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4pPr>
            <a:lvl5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5pPr>
            <a:lvl6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6pPr>
            <a:lvl7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7pPr>
            <a:lvl8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8pPr>
            <a:lvl9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defRPr>
            </a:pPr>
            <a:r>
              <a:rPr sz="1950" b="1">
                <a:solidFill>
                  <a:srgbClr val="087F8C"/>
                </a:solidFill>
                <a:latin typeface="Noto Sans"/>
                <a:ea typeface="Noto Sans"/>
                <a:cs typeface="Noto Sans"/>
              </a:rPr>
              <a:t>Your first 30 days</a:t>
            </a:r>
          </a:p>
        </p:txBody>
      </p:sp>
      <p:sp>
        <p:nvSpPr>
          <p:cNvPr id="4" name="text_9_2">
            <a:extLst xmlns:a="http://schemas.openxmlformats.org/drawingml/2006/main">
              <a:ext uri="{FF2B5EF4-FFF2-40B4-BE49-F238E27FC236}">
                <a16:creationId xmlns:a16="http://schemas.microsoft.com/office/drawing/2014/main" id="{D408E053-B7CC-4369-A9CD-E7AE4C5B7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886319"/>
            <a:ext cx="3884333" cy="571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3081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पहले 30 दिनों का रोडमैप</a:t>
            </a:r>
          </a:p>
        </p:txBody>
      </p:sp>
      <p:sp>
        <p:nvSpPr>
          <p:cNvPr id="5" name="text_9_3">
            <a:extLst xmlns:a="http://schemas.openxmlformats.org/drawingml/2006/main">
              <a:ext uri="{FF2B5EF4-FFF2-40B4-BE49-F238E27FC236}">
                <a16:creationId xmlns:a16="http://schemas.microsoft.com/office/drawing/2014/main" id="{57FB3603-73B7-4907-AD33-AEC7DBEA1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642982"/>
            <a:ext cx="3328581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नियमित छोटे कदमों से अपने काम को व्यवस्थि</a:t>
            </a:r>
          </a:p>
        </p:txBody>
      </p:sp>
      <p:sp>
        <p:nvSpPr>
          <p:cNvPr id="6" name="text_9_4">
            <a:extLst xmlns:a="http://schemas.openxmlformats.org/drawingml/2006/main">
              <a:ext uri="{FF2B5EF4-FFF2-40B4-BE49-F238E27FC236}">
                <a16:creationId xmlns:a16="http://schemas.microsoft.com/office/drawing/2014/main" id="{6F709831-9E80-4102-8EED-1B970FE1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6004" y="1642982"/>
            <a:ext cx="650846" cy="3234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650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त करें।</a:t>
            </a:r>
          </a:p>
        </p:txBody>
      </p:sp>
      <p:sp>
        <p:nvSpPr>
          <p:cNvPr id="7" name="text_9_5">
            <a:extLst xmlns:a="http://schemas.openxmlformats.org/drawingml/2006/main">
              <a:ext uri="{FF2B5EF4-FFF2-40B4-BE49-F238E27FC236}">
                <a16:creationId xmlns:a16="http://schemas.microsoft.com/office/drawing/2014/main" id="{3B7616F2-1B7A-4C42-BCE9-89676B62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96381"/>
            <a:ext cx="5454725" cy="297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4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Organise your work through consistent, manageable steps.</a:t>
            </a:r>
          </a:p>
        </p:txBody>
      </p:sp>
      <p:sp>
        <p:nvSpPr>
          <p:cNvPr id="8" name="text_9_6">
            <a:extLst xmlns:a="http://schemas.openxmlformats.org/drawingml/2006/main">
              <a:ext uri="{FF2B5EF4-FFF2-40B4-BE49-F238E27FC236}">
                <a16:creationId xmlns:a16="http://schemas.microsoft.com/office/drawing/2014/main" id="{A0BC68AF-AE0C-47D8-AC03-1190FE43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505604"/>
            <a:ext cx="2449564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RED HILLS  /  ASSOCIATE OPPORTUNITY</a:t>
            </a:r>
          </a:p>
        </p:txBody>
      </p:sp>
      <p:sp>
        <p:nvSpPr>
          <p:cNvPr id="9" name="text_9_7">
            <a:extLst xmlns:a="http://schemas.openxmlformats.org/drawingml/2006/main">
              <a:ext uri="{FF2B5EF4-FFF2-40B4-BE49-F238E27FC236}">
                <a16:creationId xmlns:a16="http://schemas.microsoft.com/office/drawing/2014/main" id="{901B746F-9E31-4B13-B419-25338F63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78882" y="6455091"/>
            <a:ext cx="337744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09</a:t>
            </a:r>
          </a:p>
        </p:txBody>
      </p:sp>
      <p:sp>
        <p:nvSpPr>
          <p:cNvPr id="10" name="text_9_8">
            <a:extLst xmlns:a="http://schemas.openxmlformats.org/drawingml/2006/main">
              <a:ext uri="{FF2B5EF4-FFF2-40B4-BE49-F238E27FC236}">
                <a16:creationId xmlns:a16="http://schemas.microsoft.com/office/drawing/2014/main" id="{E5EFD2E4-F551-4D97-B427-CF08DB51B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471605"/>
            <a:ext cx="82761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सप्ताह 1</a:t>
            </a:r>
          </a:p>
        </p:txBody>
      </p:sp>
      <p:sp>
        <p:nvSpPr>
          <p:cNvPr id="11" name="text_9_9">
            <a:extLst xmlns:a="http://schemas.openxmlformats.org/drawingml/2006/main">
              <a:ext uri="{FF2B5EF4-FFF2-40B4-BE49-F238E27FC236}">
                <a16:creationId xmlns:a16="http://schemas.microsoft.com/office/drawing/2014/main" id="{A2070A55-90B6-48E8-B7D0-340BED29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69539"/>
            <a:ext cx="733314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Week 1</a:t>
            </a:r>
          </a:p>
        </p:txBody>
      </p:sp>
      <p:sp>
        <p:nvSpPr>
          <p:cNvPr id="12" name="text_9_10">
            <a:extLst xmlns:a="http://schemas.openxmlformats.org/drawingml/2006/main">
              <a:ext uri="{FF2B5EF4-FFF2-40B4-BE49-F238E27FC236}">
                <a16:creationId xmlns:a16="http://schemas.microsoft.com/office/drawing/2014/main" id="{0AE94848-69B9-4F5B-A803-6B6DF448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2470023"/>
            <a:ext cx="2238210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तैयारी / Preparation</a:t>
            </a:r>
          </a:p>
        </p:txBody>
      </p:sp>
      <p:sp>
        <p:nvSpPr>
          <p:cNvPr id="13" name="text_9_11">
            <a:extLst xmlns:a="http://schemas.openxmlformats.org/drawingml/2006/main">
              <a:ext uri="{FF2B5EF4-FFF2-40B4-BE49-F238E27FC236}">
                <a16:creationId xmlns:a16="http://schemas.microsoft.com/office/drawing/2014/main" id="{0BB7AD5F-7603-426C-8DA0-79436DC1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2805323"/>
            <a:ext cx="2706993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दस्तावेज़ और प्रोजेक्ट की जानकारी।</a:t>
            </a:r>
          </a:p>
        </p:txBody>
      </p:sp>
      <p:sp>
        <p:nvSpPr>
          <p:cNvPr id="14" name="text_9_12">
            <a:extLst xmlns:a="http://schemas.openxmlformats.org/drawingml/2006/main">
              <a:ext uri="{FF2B5EF4-FFF2-40B4-BE49-F238E27FC236}">
                <a16:creationId xmlns:a16="http://schemas.microsoft.com/office/drawing/2014/main" id="{CDC27581-414E-48C3-95DB-FC5860D0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3083458"/>
            <a:ext cx="3490687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Prepare documents and learn the project.</a:t>
            </a:r>
          </a:p>
        </p:txBody>
      </p:sp>
      <p:sp>
        <p:nvSpPr>
          <p:cNvPr id="15" name="text_9_13">
            <a:extLst xmlns:a="http://schemas.openxmlformats.org/drawingml/2006/main">
              <a:ext uri="{FF2B5EF4-FFF2-40B4-BE49-F238E27FC236}">
                <a16:creationId xmlns:a16="http://schemas.microsoft.com/office/drawing/2014/main" id="{D2F86DE7-2FC1-421A-A376-6DCAFFE0E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38126"/>
            <a:ext cx="82761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सप्ताह 2</a:t>
            </a:r>
          </a:p>
        </p:txBody>
      </p:sp>
      <p:sp>
        <p:nvSpPr>
          <p:cNvPr id="16" name="text_9_14">
            <a:extLst xmlns:a="http://schemas.openxmlformats.org/drawingml/2006/main">
              <a:ext uri="{FF2B5EF4-FFF2-40B4-BE49-F238E27FC236}">
                <a16:creationId xmlns:a16="http://schemas.microsoft.com/office/drawing/2014/main" id="{0EB2A94B-10D7-4895-96D9-8500586B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636416"/>
            <a:ext cx="733314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Week 2</a:t>
            </a:r>
          </a:p>
        </p:txBody>
      </p:sp>
      <p:sp>
        <p:nvSpPr>
          <p:cNvPr id="17" name="text_9_15">
            <a:extLst xmlns:a="http://schemas.openxmlformats.org/drawingml/2006/main">
              <a:ext uri="{FF2B5EF4-FFF2-40B4-BE49-F238E27FC236}">
                <a16:creationId xmlns:a16="http://schemas.microsoft.com/office/drawing/2014/main" id="{6B0BD331-D754-4064-9B03-D7B58DCA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3336544"/>
            <a:ext cx="2715921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बातचीत / Conversations</a:t>
            </a:r>
          </a:p>
        </p:txBody>
      </p:sp>
      <p:sp>
        <p:nvSpPr>
          <p:cNvPr id="18" name="text_9_16">
            <a:extLst xmlns:a="http://schemas.openxmlformats.org/drawingml/2006/main">
              <a:ext uri="{FF2B5EF4-FFF2-40B4-BE49-F238E27FC236}">
                <a16:creationId xmlns:a16="http://schemas.microsoft.com/office/drawing/2014/main" id="{33B15E9D-D177-4DE0-82DA-60E63B6E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3671844"/>
            <a:ext cx="2623833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संभावित ग्राहकों की जरूरत समझें।</a:t>
            </a:r>
          </a:p>
        </p:txBody>
      </p:sp>
      <p:sp>
        <p:nvSpPr>
          <p:cNvPr id="19" name="text_9_17">
            <a:extLst xmlns:a="http://schemas.openxmlformats.org/drawingml/2006/main">
              <a:ext uri="{FF2B5EF4-FFF2-40B4-BE49-F238E27FC236}">
                <a16:creationId xmlns:a16="http://schemas.microsoft.com/office/drawing/2014/main" id="{C7CC36BB-0A0F-4434-9A46-67B6140AD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3950335"/>
            <a:ext cx="3364051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Understand potential customers' needs.</a:t>
            </a:r>
          </a:p>
        </p:txBody>
      </p:sp>
      <p:sp>
        <p:nvSpPr>
          <p:cNvPr id="20" name="text_9_18">
            <a:extLst xmlns:a="http://schemas.openxmlformats.org/drawingml/2006/main">
              <a:ext uri="{FF2B5EF4-FFF2-40B4-BE49-F238E27FC236}">
                <a16:creationId xmlns:a16="http://schemas.microsoft.com/office/drawing/2014/main" id="{5D129B57-7B07-495B-BB3D-323447B8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05003"/>
            <a:ext cx="82761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सप्ताह 3</a:t>
            </a:r>
          </a:p>
        </p:txBody>
      </p:sp>
      <p:sp>
        <p:nvSpPr>
          <p:cNvPr id="21" name="text_9_19">
            <a:extLst xmlns:a="http://schemas.openxmlformats.org/drawingml/2006/main">
              <a:ext uri="{FF2B5EF4-FFF2-40B4-BE49-F238E27FC236}">
                <a16:creationId xmlns:a16="http://schemas.microsoft.com/office/drawing/2014/main" id="{7C3E1984-24D6-492C-8E7B-4A5D2488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502937"/>
            <a:ext cx="733314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Week 3</a:t>
            </a:r>
          </a:p>
        </p:txBody>
      </p:sp>
      <p:sp>
        <p:nvSpPr>
          <p:cNvPr id="22" name="text_9_20">
            <a:extLst xmlns:a="http://schemas.openxmlformats.org/drawingml/2006/main">
              <a:ext uri="{FF2B5EF4-FFF2-40B4-BE49-F238E27FC236}">
                <a16:creationId xmlns:a16="http://schemas.microsoft.com/office/drawing/2014/main" id="{AD2128DA-CA94-4422-B5A7-77038552E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4203421"/>
            <a:ext cx="2563343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साइट विज़िट / Site visits</a:t>
            </a:r>
          </a:p>
        </p:txBody>
      </p:sp>
      <p:sp>
        <p:nvSpPr>
          <p:cNvPr id="23" name="text_9_21">
            <a:extLst xmlns:a="http://schemas.openxmlformats.org/drawingml/2006/main">
              <a:ext uri="{FF2B5EF4-FFF2-40B4-BE49-F238E27FC236}">
                <a16:creationId xmlns:a16="http://schemas.microsoft.com/office/drawing/2014/main" id="{9FB945D2-A3F9-4AB7-AD78-8FB4C9F1F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4538720"/>
            <a:ext cx="249532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इच्छुक ग्राहकों को प्रॉपर्टी दिखाएँ।</a:t>
            </a:r>
          </a:p>
        </p:txBody>
      </p:sp>
      <p:sp>
        <p:nvSpPr>
          <p:cNvPr id="24" name="text_9_22">
            <a:extLst xmlns:a="http://schemas.openxmlformats.org/drawingml/2006/main">
              <a:ext uri="{FF2B5EF4-FFF2-40B4-BE49-F238E27FC236}">
                <a16:creationId xmlns:a16="http://schemas.microsoft.com/office/drawing/2014/main" id="{869DCB91-6C2B-42AB-9E47-24829050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4816856"/>
            <a:ext cx="3306303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Show the property to interested clients.</a:t>
            </a:r>
          </a:p>
        </p:txBody>
      </p:sp>
      <p:sp>
        <p:nvSpPr>
          <p:cNvPr id="25" name="text_9_23">
            <a:extLst xmlns:a="http://schemas.openxmlformats.org/drawingml/2006/main">
              <a:ext uri="{FF2B5EF4-FFF2-40B4-BE49-F238E27FC236}">
                <a16:creationId xmlns:a16="http://schemas.microsoft.com/office/drawing/2014/main" id="{36625DE0-7381-49DC-BB91-78376DF21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071879"/>
            <a:ext cx="827612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579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सप्ताह 4</a:t>
            </a:r>
          </a:p>
        </p:txBody>
      </p:sp>
      <p:sp>
        <p:nvSpPr>
          <p:cNvPr id="26" name="text_9_24">
            <a:extLst xmlns:a="http://schemas.openxmlformats.org/drawingml/2006/main">
              <a:ext uri="{FF2B5EF4-FFF2-40B4-BE49-F238E27FC236}">
                <a16:creationId xmlns:a16="http://schemas.microsoft.com/office/drawing/2014/main" id="{D3DE749F-721A-4DB5-B3DE-AA113D832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69814"/>
            <a:ext cx="733314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Week 4</a:t>
            </a:r>
          </a:p>
        </p:txBody>
      </p:sp>
      <p:sp>
        <p:nvSpPr>
          <p:cNvPr id="27" name="text_9_25">
            <a:extLst xmlns:a="http://schemas.openxmlformats.org/drawingml/2006/main">
              <a:ext uri="{FF2B5EF4-FFF2-40B4-BE49-F238E27FC236}">
                <a16:creationId xmlns:a16="http://schemas.microsoft.com/office/drawing/2014/main" id="{0A3043FA-A892-4CE2-8564-0C0C6A75E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5070310"/>
            <a:ext cx="2372500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defRPr>
            </a:pPr>
            <a:r>
              <a:rPr sz="1800" b="1">
                <a:solidFill>
                  <a:srgbClr val="102D40"/>
                </a:solidFill>
                <a:latin typeface="Noto Sans"/>
                <a:ea typeface="Noto Sans"/>
                <a:cs typeface="Noto Sans"/>
              </a:rPr>
              <a:t>फॉलो-अप / Follow-up</a:t>
            </a:r>
          </a:p>
        </p:txBody>
      </p:sp>
      <p:sp>
        <p:nvSpPr>
          <p:cNvPr id="28" name="text_9_26">
            <a:extLst xmlns:a="http://schemas.openxmlformats.org/drawingml/2006/main">
              <a:ext uri="{FF2B5EF4-FFF2-40B4-BE49-F238E27FC236}">
                <a16:creationId xmlns:a16="http://schemas.microsoft.com/office/drawing/2014/main" id="{73BC7D6A-B060-448C-8A34-8A106783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5405610"/>
            <a:ext cx="2796998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अगली बातचीत और आगे की योजना।</a:t>
            </a:r>
          </a:p>
        </p:txBody>
      </p:sp>
      <p:sp>
        <p:nvSpPr>
          <p:cNvPr id="29" name="text_9_27">
            <a:extLst xmlns:a="http://schemas.openxmlformats.org/drawingml/2006/main">
              <a:ext uri="{FF2B5EF4-FFF2-40B4-BE49-F238E27FC236}">
                <a16:creationId xmlns:a16="http://schemas.microsoft.com/office/drawing/2014/main" id="{E6A09EB8-6962-4F0C-BEAE-FACFDD400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8881" y="5683733"/>
            <a:ext cx="2986885" cy="271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34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Follow up and plan your next steps.</a:t>
            </a:r>
          </a:p>
        </p:txBody>
      </p:sp>
      <p:sp>
        <p:nvSpPr>
          <p:cNvPr id="30" name="text_9_28">
            <a:extLst xmlns:a="http://schemas.openxmlformats.org/drawingml/2006/main">
              <a:ext uri="{FF2B5EF4-FFF2-40B4-BE49-F238E27FC236}">
                <a16:creationId xmlns:a16="http://schemas.microsoft.com/office/drawing/2014/main" id="{7D55BB91-9C0A-463B-A29E-E84A6166E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064846"/>
            <a:ext cx="5017200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सुझाया गया कार्य-क्रम। परिणाम प्रयास, ग्राहक के निर्णय और लागू पात्रता पर निर्भर हैं।</a:t>
            </a:r>
          </a:p>
        </p:txBody>
      </p:sp>
      <p:sp>
        <p:nvSpPr>
          <p:cNvPr id="31" name="text_9_29">
            <a:extLst xmlns:a="http://schemas.openxmlformats.org/drawingml/2006/main">
              <a:ext uri="{FF2B5EF4-FFF2-40B4-BE49-F238E27FC236}">
                <a16:creationId xmlns:a16="http://schemas.microsoft.com/office/drawing/2014/main" id="{D1C9D676-A467-4594-A3FA-F5B70C2F2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285530"/>
            <a:ext cx="6673881" cy="2455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defPPr>
            <a:lvl1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1pPr>
            <a:lvl2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2pPr>
            <a:lvl3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3pPr>
            <a:lvl4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4pPr>
            <a:lvl5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5pPr>
            <a:lvl6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6pPr>
            <a:lvl7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7pPr>
            <a:lvl8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8pPr>
            <a:lvl9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defRPr>
            </a:pPr>
            <a:r>
              <a:rPr sz="1199" b="0">
                <a:solidFill>
                  <a:srgbClr val="526975"/>
                </a:solidFill>
                <a:latin typeface="Noto Sans"/>
                <a:ea typeface="Noto Sans"/>
                <a:cs typeface="Noto Sans"/>
              </a:rPr>
              <a:t>Suggested activities. Results depend on effort, customer decisions and applicable eligibility.</a:t>
            </a:r>
          </a:p>
        </p:txBody>
      </p:sp>
    </p:spTree>
    <p:extLst>
      <p:ext uri="{BB962C8B-B14F-4D97-AF65-F5344CB8AC3E}">
        <p14:creationId xmlns:p14="http://schemas.microsoft.com/office/powerpoint/2010/main" val="156684695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6FFE7-0708-400F-A751-27B51DC425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1bf42acf5842ae"/>
          <a:srcRect xmlns:a="http://schemas.openxmlformats.org/drawingml/2006/main" l="26" t="0" r="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_10_1">
            <a:extLst xmlns:a="http://schemas.openxmlformats.org/drawingml/2006/main">
              <a:ext uri="{FF2B5EF4-FFF2-40B4-BE49-F238E27FC236}">
                <a16:creationId xmlns:a16="http://schemas.microsoft.com/office/drawing/2014/main" id="{43962466-B9C2-47A3-8307-CFE8DE32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489290"/>
            <a:ext cx="3223315" cy="337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1729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अगला कदम / YOUR NEXT STEP</a:t>
            </a:r>
          </a:p>
        </p:txBody>
      </p:sp>
      <p:sp>
        <p:nvSpPr>
          <p:cNvPr id="4" name="text_10_2">
            <a:extLst xmlns:a="http://schemas.openxmlformats.org/drawingml/2006/main">
              <a:ext uri="{FF2B5EF4-FFF2-40B4-BE49-F238E27FC236}">
                <a16:creationId xmlns:a16="http://schemas.microsoft.com/office/drawing/2014/main" id="{10B19822-AAEF-491C-BED0-51907B36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041940"/>
            <a:ext cx="3280271" cy="712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आपकी शुरुआत</a:t>
            </a:r>
          </a:p>
        </p:txBody>
      </p:sp>
      <p:sp>
        <p:nvSpPr>
          <p:cNvPr id="5" name="text_10_3">
            <a:extLst xmlns:a="http://schemas.openxmlformats.org/drawingml/2006/main">
              <a:ext uri="{FF2B5EF4-FFF2-40B4-BE49-F238E27FC236}">
                <a16:creationId xmlns:a16="http://schemas.microsoft.com/office/drawing/2014/main" id="{F39ECC43-1B5C-49F7-9B3E-E489800C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636300"/>
            <a:ext cx="3184851" cy="7127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901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एक मुलाकात से</a:t>
            </a:r>
          </a:p>
        </p:txBody>
      </p:sp>
      <p:sp>
        <p:nvSpPr>
          <p:cNvPr id="6" name="text_10_4">
            <a:extLst xmlns:a="http://schemas.openxmlformats.org/drawingml/2006/main">
              <a:ext uri="{FF2B5EF4-FFF2-40B4-BE49-F238E27FC236}">
                <a16:creationId xmlns:a16="http://schemas.microsoft.com/office/drawing/2014/main" id="{5FCF0CF6-20DA-41C6-872D-63F35BD1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549557"/>
            <a:ext cx="3250511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Your journey starts</a:t>
            </a:r>
          </a:p>
        </p:txBody>
      </p:sp>
      <p:sp>
        <p:nvSpPr>
          <p:cNvPr id="7" name="text_10_5">
            <a:extLst xmlns:a="http://schemas.openxmlformats.org/drawingml/2006/main">
              <a:ext uri="{FF2B5EF4-FFF2-40B4-BE49-F238E27FC236}">
                <a16:creationId xmlns:a16="http://schemas.microsoft.com/office/drawing/2014/main" id="{AD27B247-5EE0-409D-8205-A5854139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38367"/>
            <a:ext cx="3352572" cy="479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defPPr>
            <a:lvl1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1pPr>
            <a:lvl2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2pPr>
            <a:lvl3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3pPr>
            <a:lvl4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4pPr>
            <a:lvl5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5pPr>
            <a:lvl6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6pPr>
            <a:lvl7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7pPr>
            <a:lvl8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8pPr>
            <a:lvl9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defRPr>
            </a:pPr>
            <a:r>
              <a:rPr sz="2551" b="1">
                <a:solidFill>
                  <a:srgbClr val="C7A46A"/>
                </a:solidFill>
                <a:latin typeface="Noto Sans"/>
                <a:ea typeface="Noto Sans"/>
                <a:cs typeface="Noto Sans"/>
              </a:rPr>
              <a:t>with a conversation</a:t>
            </a:r>
          </a:p>
        </p:txBody>
      </p:sp>
      <p:sp>
        <p:nvSpPr>
          <p:cNvPr id="8" name="text_10_6">
            <a:extLst xmlns:a="http://schemas.openxmlformats.org/drawingml/2006/main">
              <a:ext uri="{FF2B5EF4-FFF2-40B4-BE49-F238E27FC236}">
                <a16:creationId xmlns:a16="http://schemas.microsoft.com/office/drawing/2014/main" id="{CDFC9437-A76F-4A9E-9A9D-CB63339B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603382"/>
            <a:ext cx="3467722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अपने स्पॉन्सर या Red Hills कार्यालय से</a:t>
            </a:r>
          </a:p>
        </p:txBody>
      </p:sp>
      <p:sp>
        <p:nvSpPr>
          <p:cNvPr id="9" name="text_10_7">
            <a:extLst xmlns:a="http://schemas.openxmlformats.org/drawingml/2006/main">
              <a:ext uri="{FF2B5EF4-FFF2-40B4-BE49-F238E27FC236}">
                <a16:creationId xmlns:a16="http://schemas.microsoft.com/office/drawing/2014/main" id="{14012C81-81B0-4DBC-A606-F4A94630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77701"/>
            <a:ext cx="2803309" cy="349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defPPr>
            <a:lvl1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1pPr>
            <a:lvl2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2pPr>
            <a:lvl3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3pPr>
            <a:lvl4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4pPr>
            <a:lvl5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5pPr>
            <a:lvl6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6pPr>
            <a:lvl7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7pPr>
            <a:lvl8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8pPr>
            <a:lvl9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800" b="0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एसोसिएट परिचय बैठक तय करें।</a:t>
            </a:r>
          </a:p>
        </p:txBody>
      </p:sp>
      <p:sp>
        <p:nvSpPr>
          <p:cNvPr id="10" name="text_10_8">
            <a:extLst xmlns:a="http://schemas.openxmlformats.org/drawingml/2006/main">
              <a:ext uri="{FF2B5EF4-FFF2-40B4-BE49-F238E27FC236}">
                <a16:creationId xmlns:a16="http://schemas.microsoft.com/office/drawing/2014/main" id="{3672384C-EA41-46D8-9A45-CA9E7B0A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357718"/>
            <a:ext cx="4158196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Arrange an associate introduction meeting</a:t>
            </a:r>
          </a:p>
        </p:txBody>
      </p:sp>
      <p:sp>
        <p:nvSpPr>
          <p:cNvPr id="11" name="text_10_9">
            <a:extLst xmlns:a="http://schemas.openxmlformats.org/drawingml/2006/main">
              <a:ext uri="{FF2B5EF4-FFF2-40B4-BE49-F238E27FC236}">
                <a16:creationId xmlns:a16="http://schemas.microsoft.com/office/drawing/2014/main" id="{4C135B2A-1B6F-421F-A1E2-DD7AFABE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597849"/>
            <a:ext cx="3946244" cy="311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57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with your sponsor or the Red Hills office.</a:t>
            </a:r>
          </a:p>
        </p:txBody>
      </p:sp>
      <p:sp>
        <p:nvSpPr>
          <p:cNvPr id="12" name="text_10_10">
            <a:extLst xmlns:a="http://schemas.openxmlformats.org/drawingml/2006/main">
              <a:ext uri="{FF2B5EF4-FFF2-40B4-BE49-F238E27FC236}">
                <a16:creationId xmlns:a16="http://schemas.microsoft.com/office/drawing/2014/main" id="{097FF14C-13EB-4907-980F-32D84E12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101717"/>
            <a:ext cx="3164888" cy="285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429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आवेदन से पहले योजना समझें और सवाल पूछें।</a:t>
            </a:r>
          </a:p>
        </p:txBody>
      </p:sp>
      <p:sp>
        <p:nvSpPr>
          <p:cNvPr id="13" name="text_10_11">
            <a:extLst xmlns:a="http://schemas.openxmlformats.org/drawingml/2006/main">
              <a:ext uri="{FF2B5EF4-FFF2-40B4-BE49-F238E27FC236}">
                <a16:creationId xmlns:a16="http://schemas.microsoft.com/office/drawing/2014/main" id="{8362C4A1-90BF-4805-B7C5-C5C64E16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427012"/>
            <a:ext cx="4413683" cy="2597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12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Understand the plan and ask questions before applying.</a:t>
            </a:r>
          </a:p>
        </p:txBody>
      </p:sp>
      <p:sp>
        <p:nvSpPr>
          <p:cNvPr id="14" name="text_10_12">
            <a:extLst xmlns:a="http://schemas.openxmlformats.org/drawingml/2006/main">
              <a:ext uri="{FF2B5EF4-FFF2-40B4-BE49-F238E27FC236}">
                <a16:creationId xmlns:a16="http://schemas.microsoft.com/office/drawing/2014/main" id="{E6D5E140-183D-4405-9094-24F68817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3366" y="6496244"/>
            <a:ext cx="1733376" cy="207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>
            <a:noAutofit/>
          </a:bodyPr>
          <a:lstStyle xmlns:a="http://schemas.openxmlformats.org/drawingml/2006/main">
            <a:def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defPPr>
            <a:lvl1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1pPr>
            <a:lvl2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2pPr>
            <a:lvl3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3pPr>
            <a:lvl4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4pPr>
            <a:lvl5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5pPr>
            <a:lvl6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6pPr>
            <a:lvl7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7pPr>
            <a:lvl8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8pPr>
            <a:lvl9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lvl9pPr>
          </a:lstStyle>
          <a:p xmlns:a="http://schemas.openxmlformats.org/drawingml/2006/main">
            <a:pPr>
              <a:def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defRPr>
            </a:pPr>
            <a:r>
              <a:rPr sz="981" b="0">
                <a:solidFill>
                  <a:srgbClr val="C7D9DF"/>
                </a:solidFill>
                <a:latin typeface="Noto Sans"/>
                <a:ea typeface="Noto Sans"/>
                <a:cs typeface="Noto Sans"/>
              </a:rPr>
              <a:t>Concept visual / सांकेतिक दृश्य</a:t>
            </a:r>
          </a:p>
        </p:txBody>
      </p:sp>
    </p:spTree>
    <p:extLst>
      <p:ext uri="{BB962C8B-B14F-4D97-AF65-F5344CB8AC3E}">
        <p14:creationId xmlns:p14="http://schemas.microsoft.com/office/powerpoint/2010/main" val="20800338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2026-10-29T18:32:41.6170000Z</dcterms:created>
  <dcterms:modified xsi:type="dcterms:W3CDTF">2026-10-29T18:32:41.6170000Z</dcterms:modified>
</coreProperties>
</file>